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9.jpg" ContentType="image/jpg"/>
  <Override PartName="/ppt/notesSlides/notesSlide13.xml" ContentType="application/vnd.openxmlformats-officedocument.presentationml.notesSlide+xml"/>
  <Override PartName="/ppt/media/image95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09.jpg" ContentType="image/jpg"/>
  <Override PartName="/ppt/notesSlides/notesSlide20.xml" ContentType="application/vnd.openxmlformats-officedocument.presentationml.notesSlide+xml"/>
  <Override PartName="/ppt/media/image116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52.jpg" ContentType="image/jpg"/>
  <Override PartName="/ppt/notesSlides/notesSlide37.xml" ContentType="application/vnd.openxmlformats-officedocument.presentationml.notesSlide+xml"/>
  <Override PartName="/ppt/media/image153.jpg" ContentType="image/jp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159.jpg" ContentType="image/jp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168.jpg" ContentType="image/jpg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7"/>
  </p:notesMasterIdLst>
  <p:handoutMasterIdLst>
    <p:handoutMasterId r:id="rId158"/>
  </p:handoutMasterIdLst>
  <p:sldIdLst>
    <p:sldId id="413" r:id="rId2"/>
    <p:sldId id="506" r:id="rId3"/>
    <p:sldId id="343" r:id="rId4"/>
    <p:sldId id="420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421" r:id="rId15"/>
    <p:sldId id="422" r:id="rId16"/>
    <p:sldId id="353" r:id="rId17"/>
    <p:sldId id="354" r:id="rId18"/>
    <p:sldId id="423" r:id="rId19"/>
    <p:sldId id="425" r:id="rId20"/>
    <p:sldId id="424" r:id="rId21"/>
    <p:sldId id="426" r:id="rId22"/>
    <p:sldId id="457" r:id="rId23"/>
    <p:sldId id="459" r:id="rId24"/>
    <p:sldId id="460" r:id="rId25"/>
    <p:sldId id="461" r:id="rId26"/>
    <p:sldId id="458" r:id="rId27"/>
    <p:sldId id="462" r:id="rId28"/>
    <p:sldId id="463" r:id="rId29"/>
    <p:sldId id="464" r:id="rId30"/>
    <p:sldId id="465" r:id="rId31"/>
    <p:sldId id="467" r:id="rId32"/>
    <p:sldId id="466" r:id="rId33"/>
    <p:sldId id="427" r:id="rId34"/>
    <p:sldId id="456" r:id="rId35"/>
    <p:sldId id="428" r:id="rId36"/>
    <p:sldId id="503" r:id="rId37"/>
    <p:sldId id="468" r:id="rId38"/>
    <p:sldId id="480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30" r:id="rId50"/>
    <p:sldId id="431" r:id="rId51"/>
    <p:sldId id="481" r:id="rId52"/>
    <p:sldId id="482" r:id="rId53"/>
    <p:sldId id="483" r:id="rId54"/>
    <p:sldId id="484" r:id="rId55"/>
    <p:sldId id="551" r:id="rId56"/>
    <p:sldId id="554" r:id="rId57"/>
    <p:sldId id="555" r:id="rId58"/>
    <p:sldId id="556" r:id="rId59"/>
    <p:sldId id="557" r:id="rId60"/>
    <p:sldId id="558" r:id="rId61"/>
    <p:sldId id="505" r:id="rId62"/>
    <p:sldId id="546" r:id="rId63"/>
    <p:sldId id="559" r:id="rId64"/>
    <p:sldId id="547" r:id="rId65"/>
    <p:sldId id="489" r:id="rId66"/>
    <p:sldId id="548" r:id="rId67"/>
    <p:sldId id="560" r:id="rId68"/>
    <p:sldId id="549" r:id="rId69"/>
    <p:sldId id="487" r:id="rId70"/>
    <p:sldId id="488" r:id="rId71"/>
    <p:sldId id="561" r:id="rId72"/>
    <p:sldId id="562" r:id="rId73"/>
    <p:sldId id="563" r:id="rId74"/>
    <p:sldId id="564" r:id="rId75"/>
    <p:sldId id="490" r:id="rId76"/>
    <p:sldId id="565" r:id="rId77"/>
    <p:sldId id="491" r:id="rId78"/>
    <p:sldId id="510" r:id="rId79"/>
    <p:sldId id="500" r:id="rId80"/>
    <p:sldId id="501" r:id="rId81"/>
    <p:sldId id="566" r:id="rId82"/>
    <p:sldId id="567" r:id="rId83"/>
    <p:sldId id="550" r:id="rId84"/>
    <p:sldId id="511" r:id="rId85"/>
    <p:sldId id="512" r:id="rId86"/>
    <p:sldId id="513" r:id="rId87"/>
    <p:sldId id="514" r:id="rId88"/>
    <p:sldId id="515" r:id="rId89"/>
    <p:sldId id="516" r:id="rId90"/>
    <p:sldId id="517" r:id="rId91"/>
    <p:sldId id="523" r:id="rId92"/>
    <p:sldId id="519" r:id="rId93"/>
    <p:sldId id="520" r:id="rId94"/>
    <p:sldId id="521" r:id="rId95"/>
    <p:sldId id="492" r:id="rId96"/>
    <p:sldId id="568" r:id="rId97"/>
    <p:sldId id="493" r:id="rId98"/>
    <p:sldId id="569" r:id="rId99"/>
    <p:sldId id="485" r:id="rId100"/>
    <p:sldId id="570" r:id="rId101"/>
    <p:sldId id="524" r:id="rId102"/>
    <p:sldId id="522" r:id="rId103"/>
    <p:sldId id="525" r:id="rId104"/>
    <p:sldId id="526" r:id="rId105"/>
    <p:sldId id="527" r:id="rId106"/>
    <p:sldId id="528" r:id="rId107"/>
    <p:sldId id="529" r:id="rId108"/>
    <p:sldId id="530" r:id="rId109"/>
    <p:sldId id="531" r:id="rId110"/>
    <p:sldId id="535" r:id="rId111"/>
    <p:sldId id="533" r:id="rId112"/>
    <p:sldId id="534" r:id="rId113"/>
    <p:sldId id="571" r:id="rId114"/>
    <p:sldId id="572" r:id="rId115"/>
    <p:sldId id="611" r:id="rId116"/>
    <p:sldId id="612" r:id="rId117"/>
    <p:sldId id="613" r:id="rId118"/>
    <p:sldId id="614" r:id="rId119"/>
    <p:sldId id="615" r:id="rId120"/>
    <p:sldId id="553" r:id="rId121"/>
    <p:sldId id="616" r:id="rId122"/>
    <p:sldId id="617" r:id="rId123"/>
    <p:sldId id="618" r:id="rId124"/>
    <p:sldId id="619" r:id="rId125"/>
    <p:sldId id="620" r:id="rId126"/>
    <p:sldId id="621" r:id="rId127"/>
    <p:sldId id="622" r:id="rId128"/>
    <p:sldId id="623" r:id="rId129"/>
    <p:sldId id="624" r:id="rId130"/>
    <p:sldId id="625" r:id="rId131"/>
    <p:sldId id="626" r:id="rId132"/>
    <p:sldId id="574" r:id="rId133"/>
    <p:sldId id="627" r:id="rId134"/>
    <p:sldId id="628" r:id="rId135"/>
    <p:sldId id="629" r:id="rId136"/>
    <p:sldId id="630" r:id="rId137"/>
    <p:sldId id="631" r:id="rId138"/>
    <p:sldId id="577" r:id="rId139"/>
    <p:sldId id="579" r:id="rId140"/>
    <p:sldId id="580" r:id="rId141"/>
    <p:sldId id="578" r:id="rId142"/>
    <p:sldId id="581" r:id="rId143"/>
    <p:sldId id="582" r:id="rId144"/>
    <p:sldId id="632" r:id="rId145"/>
    <p:sldId id="633" r:id="rId146"/>
    <p:sldId id="634" r:id="rId147"/>
    <p:sldId id="584" r:id="rId148"/>
    <p:sldId id="586" r:id="rId149"/>
    <p:sldId id="601" r:id="rId150"/>
    <p:sldId id="602" r:id="rId151"/>
    <p:sldId id="635" r:id="rId152"/>
    <p:sldId id="636" r:id="rId153"/>
    <p:sldId id="603" r:id="rId154"/>
    <p:sldId id="604" r:id="rId155"/>
    <p:sldId id="637" r:id="rId15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14F"/>
    <a:srgbClr val="BBA461"/>
    <a:srgbClr val="357E29"/>
    <a:srgbClr val="0DB4E6"/>
    <a:srgbClr val="D65E06"/>
    <a:srgbClr val="005C73"/>
    <a:srgbClr val="8D8C8D"/>
    <a:srgbClr val="1A2A4F"/>
    <a:srgbClr val="4A4A49"/>
    <a:srgbClr val="752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 autoAdjust="0"/>
    <p:restoredTop sz="77143" autoAdjust="0"/>
  </p:normalViewPr>
  <p:slideViewPr>
    <p:cSldViewPr>
      <p:cViewPr varScale="1">
        <p:scale>
          <a:sx n="97" d="100"/>
          <a:sy n="97" d="100"/>
        </p:scale>
        <p:origin x="26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E10E1823-DD7F-4263-802B-883130BD49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037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6434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39" tIns="44070" rIns="88139" bIns="4407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88139" tIns="44070" rIns="88139" bIns="4407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C1861702-11BC-4C8D-843E-4DE274D534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26601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0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90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19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93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70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24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6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62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57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85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793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7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69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82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250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05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78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78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562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525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474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746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938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133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08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936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444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833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3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708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06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91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87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95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30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75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8046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101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108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99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469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082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645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574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5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75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187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881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540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92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7705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20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926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86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216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514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82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64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6804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804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127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317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7100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36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591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434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3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8524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109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80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584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4819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5336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280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149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2499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66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93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861702-11BC-4C8D-843E-4DE274D5349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6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2708920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3933056"/>
            <a:ext cx="7992888" cy="1656184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BBA46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ulster.ac.uk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84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9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7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BE Facult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C7114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7114F"/>
                </a:solidFill>
              </a:rPr>
              <a:t>ulster.ac.uk</a:t>
            </a:r>
            <a:endParaRPr lang="en-GB" dirty="0">
              <a:solidFill>
                <a:srgbClr val="C711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35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, Design, Built Env Faculty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711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1" descr="UU Arts&amp;Design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68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, Design, Built Env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711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1" descr="UU Arts&amp;Design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6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, Design, Built Env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711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1" descr="UU Arts&amp;Design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91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, Design, Built Env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C711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1" descr="UU Arts&amp;Design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52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&amp;E Facult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D65E0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65E06"/>
                </a:solidFill>
              </a:rPr>
              <a:t>ulster.ac.uk</a:t>
            </a:r>
            <a:endParaRPr lang="en-GB" dirty="0">
              <a:solidFill>
                <a:srgbClr val="D65E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06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&amp;E Faculty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D65E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6" descr="UU Computers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369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&amp;E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D65E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 descr="UU Computers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06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rporat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861048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cap="none" baseline="0" dirty="0"/>
              <a:t>Divider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4593109"/>
            <a:ext cx="7772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109641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&amp;E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D65E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 descr="UU Computers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024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&amp;E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D65E0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 descr="UU Computers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969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Sciences Facult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357E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57E29"/>
                </a:solidFill>
              </a:rPr>
              <a:t>ulster.ac.uk</a:t>
            </a:r>
            <a:endParaRPr lang="en-GB" dirty="0">
              <a:solidFill>
                <a:srgbClr val="357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0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cial Sciences Faculty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357E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12" name="Picture 1" descr="UU Social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98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cial Sciences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357E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200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cial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357E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52460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cial Sciences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357E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676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Sciences Facult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005C7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5C73"/>
                </a:solidFill>
              </a:rPr>
              <a:t>ulster.ac.uk</a:t>
            </a:r>
            <a:endParaRPr lang="en-GB" dirty="0">
              <a:solidFill>
                <a:srgbClr val="005C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86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Titl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2050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7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-27384"/>
            <a:ext cx="8397145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pic>
        <p:nvPicPr>
          <p:cNvPr id="7" name="Picture 1" descr="UU Social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9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lth Sciences Facult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05C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3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chool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0DB4E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DB4E6"/>
                </a:solidFill>
              </a:rPr>
              <a:t>ulster.ac.uk</a:t>
            </a:r>
            <a:endParaRPr lang="en-GB" dirty="0">
              <a:solidFill>
                <a:srgbClr val="0DB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17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usiness School Title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DB4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1026" name="Picture 2" descr="C:\Users\MDunne\Desktop\UU Business School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400" cy="82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9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usiness Schoo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DB4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2" descr="C:\Users\MDunne\Desktop\UU Business School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400" cy="82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12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usiness Schoo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-27384"/>
            <a:ext cx="8397145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DB4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10" name="Picture 2" descr="C:\Users\MDunne\Desktop\UU Business School 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400" cy="82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0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usiness Schoo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0DB4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2" descr="C:\Users\MDunne\Desktop\UU Business School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3256"/>
            <a:ext cx="1310400" cy="820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120776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27385"/>
            <a:ext cx="8397146" cy="688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7384"/>
            <a:ext cx="6264139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74840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952128"/>
            <a:ext cx="4464496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4464496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6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5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rporat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8" name="Picture 2" descr="C:\Users\MDunne\Desktop\UU Corporate 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736199"/>
            <a:ext cx="131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A2A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BBA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</p:spTree>
    <p:extLst>
      <p:ext uri="{BB962C8B-B14F-4D97-AF65-F5344CB8AC3E}">
        <p14:creationId xmlns:p14="http://schemas.microsoft.com/office/powerpoint/2010/main" val="136473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ts Faculty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3568" y="3140968"/>
            <a:ext cx="7992888" cy="1470025"/>
          </a:xfrm>
        </p:spPr>
        <p:txBody>
          <a:bodyPr anchor="b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4437112"/>
            <a:ext cx="7992888" cy="165618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>
                <a:solidFill>
                  <a:srgbClr val="72234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Text</a:t>
            </a:r>
            <a:endParaRPr lang="en-GB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1560" y="5949280"/>
            <a:ext cx="2583904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1" kern="1200">
                <a:solidFill>
                  <a:srgbClr val="BBA46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22343"/>
                </a:solidFill>
              </a:rPr>
              <a:t>ulster.ac.uk</a:t>
            </a:r>
            <a:endParaRPr lang="en-GB" dirty="0">
              <a:solidFill>
                <a:srgbClr val="722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3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 Faculty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752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rts Faculty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628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562074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752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7544" y="764704"/>
            <a:ext cx="8208912" cy="460648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8D8C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Sub 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7544" y="1600201"/>
            <a:ext cx="8280920" cy="391703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733256"/>
            <a:ext cx="130999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6AE1-2333-4445-AAE9-F4505DEEB201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DD6A-4F4B-48C0-931C-A060E8E98E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64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6" r:id="rId4"/>
    <p:sldLayoutId id="2147483683" r:id="rId5"/>
    <p:sldLayoutId id="2147483677" r:id="rId6"/>
    <p:sldLayoutId id="2147483660" r:id="rId7"/>
    <p:sldLayoutId id="2147483652" r:id="rId8"/>
    <p:sldLayoutId id="2147483674" r:id="rId9"/>
    <p:sldLayoutId id="2147483685" r:id="rId10"/>
    <p:sldLayoutId id="2147483682" r:id="rId11"/>
    <p:sldLayoutId id="2147483661" r:id="rId12"/>
    <p:sldLayoutId id="2147483669" r:id="rId13"/>
    <p:sldLayoutId id="2147483670" r:id="rId14"/>
    <p:sldLayoutId id="2147483684" r:id="rId15"/>
    <p:sldLayoutId id="2147483678" r:id="rId16"/>
    <p:sldLayoutId id="2147483662" r:id="rId17"/>
    <p:sldLayoutId id="2147483668" r:id="rId18"/>
    <p:sldLayoutId id="2147483671" r:id="rId19"/>
    <p:sldLayoutId id="2147483687" r:id="rId20"/>
    <p:sldLayoutId id="2147483688" r:id="rId21"/>
    <p:sldLayoutId id="2147483663" r:id="rId22"/>
    <p:sldLayoutId id="2147483667" r:id="rId23"/>
    <p:sldLayoutId id="2147483672" r:id="rId24"/>
    <p:sldLayoutId id="2147483680" r:id="rId25"/>
    <p:sldLayoutId id="2147483689" r:id="rId26"/>
    <p:sldLayoutId id="2147483664" r:id="rId27"/>
    <p:sldLayoutId id="2147483666" r:id="rId28"/>
    <p:sldLayoutId id="2147483673" r:id="rId29"/>
    <p:sldLayoutId id="2147483686" r:id="rId30"/>
    <p:sldLayoutId id="2147483681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jsonviewer.stack.hu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library/itertool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2060848"/>
            <a:ext cx="7560840" cy="1080120"/>
          </a:xfrm>
        </p:spPr>
        <p:txBody>
          <a:bodyPr>
            <a:noAutofit/>
          </a:bodyPr>
          <a:lstStyle/>
          <a:p>
            <a:pPr algn="ctr"/>
            <a:r>
              <a:rPr lang="en-GB" sz="4800" dirty="0">
                <a:latin typeface="Cambria" panose="02040503050406030204" pitchFamily="18" charset="0"/>
                <a:ea typeface="Cambria" panose="02040503050406030204" pitchFamily="18" charset="0"/>
              </a:rPr>
              <a:t>Introduction to Python</a:t>
            </a:r>
            <a:endParaRPr lang="en-GB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E9318-206F-6B4C-8423-76F9488A0315}"/>
              </a:ext>
            </a:extLst>
          </p:cNvPr>
          <p:cNvSpPr txBox="1"/>
          <p:nvPr/>
        </p:nvSpPr>
        <p:spPr>
          <a:xfrm>
            <a:off x="539552" y="3429000"/>
            <a:ext cx="8352928" cy="230425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notes were originated from Dr. Priyanka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Chaurasia’s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notes from her </a:t>
            </a:r>
          </a:p>
          <a:p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Foundations module at Ulster University, and, with permission from </a:t>
            </a:r>
          </a:p>
          <a:p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Chaurasia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edited by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Farajollah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Tahernezhadjavazm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Przemyslaw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Cichy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</a:p>
          <a:p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KongFatt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Wong-Lin for the ISRC-CN</a:t>
            </a:r>
            <a:r>
              <a:rPr lang="en-US" i="1" baseline="30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Autumn School.</a:t>
            </a:r>
          </a:p>
          <a:p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Attendees, especially those who are not too familiar with programming or Python,</a:t>
            </a:r>
          </a:p>
          <a:p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go through these notes before attending the Autumn School </a:t>
            </a:r>
          </a:p>
          <a:p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the lab session on Day 1 will discuss only selected parts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107387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B2484-79F2-4CCD-92C5-EED20555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528" y="980728"/>
            <a:ext cx="8496944" cy="410445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web application to create documents with live code,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visualisations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images and text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Ideal for beginners and advanced users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Julia, Python, and R – the first languages supported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Main Components: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Kernel – Runs and inspects user code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Dashboard – For access to all notebooks created, and for control over the kernel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enable Tab Completion, ensure the “</a:t>
            </a:r>
            <a:r>
              <a:rPr lang="en-US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pyreadline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” package is installed</a:t>
            </a:r>
            <a:endParaRPr lang="en-GB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74" y="260648"/>
            <a:ext cx="8219256" cy="562074"/>
          </a:xfrm>
        </p:spPr>
        <p:txBody>
          <a:bodyPr/>
          <a:lstStyle/>
          <a:p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BA1E1-73A0-4AA7-9BDA-6AF3B3F7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14" y="4815311"/>
            <a:ext cx="6894458" cy="19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6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BA47B5EF-1A67-4BE8-9B69-981E56D564D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66012" y="836712"/>
            <a:ext cx="5076564" cy="42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Summing Up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raise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allows you to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throw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 exception at any 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assert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enables you to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verify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if a certain condition is met and throw an exception if it isn’t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the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clause, all statements are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executed until an 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encountered</a:t>
            </a:r>
            <a:endParaRPr lang="en-US" altLang="en-US" sz="16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except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used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catch and handle the exception(s)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that are encountered in the try clause</a:t>
            </a:r>
            <a:endParaRPr lang="en-US" altLang="en-US" sz="16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lets you code sections that should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run only when no exceptions are encountered in the try clause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finally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enables you to execute sections of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51FE7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code that should always run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with or without any previously encountered exceptions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70B519-CA99-4183-A2B4-C0AF2CFF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87452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ED232-6D60-483B-8ABC-9046A58C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76" y="869540"/>
            <a:ext cx="3367026" cy="44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58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1740" y="1772816"/>
            <a:ext cx="4680520" cy="1872208"/>
          </a:xfrm>
        </p:spPr>
        <p:txBody>
          <a:bodyPr>
            <a:noAutofit/>
          </a:bodyPr>
          <a:lstStyle/>
          <a:p>
            <a:r>
              <a:rPr lang="en-GB" sz="4000" spc="-2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22247248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192511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3119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CE6F81-61A2-445B-BF68-F03366761746}"/>
              </a:ext>
            </a:extLst>
          </p:cNvPr>
          <p:cNvSpPr/>
          <p:nvPr/>
        </p:nvSpPr>
        <p:spPr>
          <a:xfrm>
            <a:off x="683568" y="1423757"/>
            <a:ext cx="799288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Concise</a:t>
            </a: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way to create lists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Common applications are:</a:t>
            </a:r>
          </a:p>
          <a:p>
            <a:pPr marL="54000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make </a:t>
            </a:r>
            <a:r>
              <a:rPr lang="en-US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new lists where each element is the result of some operations </a:t>
            </a:r>
            <a:r>
              <a:rPr lang="en-US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applied to each member of another sequence or </a:t>
            </a:r>
            <a:r>
              <a:rPr lang="en-US" dirty="0" err="1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iterable</a:t>
            </a:r>
            <a:endParaRPr lang="en-US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4000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create a </a:t>
            </a:r>
            <a:r>
              <a:rPr lang="en-US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subsequence of those elements </a:t>
            </a:r>
            <a:r>
              <a:rPr lang="en-US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that satisfy a certain condition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6C313-D7DC-425F-8BE8-D1CEAD9D417A}"/>
              </a:ext>
            </a:extLst>
          </p:cNvPr>
          <p:cNvSpPr/>
          <p:nvPr/>
        </p:nvSpPr>
        <p:spPr>
          <a:xfrm>
            <a:off x="693398" y="3493960"/>
            <a:ext cx="119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Aft>
                <a:spcPts val="600"/>
              </a:spcAft>
            </a:pPr>
            <a:r>
              <a:rPr lang="en-GB" sz="20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3F0D2-E0C6-491C-9D1F-154AA1D1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70" y="3913509"/>
            <a:ext cx="3396043" cy="1520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230084-DE91-43C0-953D-F362181E8054}"/>
              </a:ext>
            </a:extLst>
          </p:cNvPr>
          <p:cNvSpPr txBox="1"/>
          <p:nvPr/>
        </p:nvSpPr>
        <p:spPr>
          <a:xfrm>
            <a:off x="1764663" y="3501903"/>
            <a:ext cx="2447298" cy="4052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Non-concise approach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890A52F-EE20-4D4B-A01F-F4BB8AC3D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544" y="3945223"/>
            <a:ext cx="4375952" cy="1261884"/>
          </a:xfrm>
          <a:prstGeom prst="rect">
            <a:avLst/>
          </a:prstGeom>
          <a:solidFill>
            <a:srgbClr val="EE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squares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**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range(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Lucida Grande"/>
              </a:rPr>
              <a:t>or, equivalently: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squares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**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range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08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C2B5E-F43D-4925-8503-F63E492CE7D7}"/>
              </a:ext>
            </a:extLst>
          </p:cNvPr>
          <p:cNvSpPr/>
          <p:nvPr/>
        </p:nvSpPr>
        <p:spPr>
          <a:xfrm>
            <a:off x="4932040" y="3606669"/>
            <a:ext cx="1840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Concise approach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DEC1A-0891-4B31-8BCB-9015274CAF6B}"/>
              </a:ext>
            </a:extLst>
          </p:cNvPr>
          <p:cNvSpPr/>
          <p:nvPr/>
        </p:nvSpPr>
        <p:spPr>
          <a:xfrm>
            <a:off x="4900785" y="5266092"/>
            <a:ext cx="37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US" sz="2000" b="1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 </a:t>
            </a:r>
            <a:r>
              <a:rPr lang="en-US" sz="2000" b="1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lang="en-US" sz="2000" b="1" spc="-5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 </a:t>
            </a:r>
            <a:r>
              <a:rPr lang="en-US" sz="2000" b="1" spc="-4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b="1" spc="-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lang="en-US" sz="2000" b="1" spc="-1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 </a:t>
            </a:r>
            <a:r>
              <a:rPr lang="en-US" sz="2000" b="1" spc="-4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line </a:t>
            </a:r>
            <a:r>
              <a:rPr lang="en-US" sz="2000" b="1" spc="-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sz="2000" b="1" spc="-2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sz="2000" b="1" spc="-114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</a:t>
            </a:r>
            <a:endParaRPr lang="en-GB" sz="16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06DAFA-1D65-4DC5-8848-D523FDC8999C}"/>
              </a:ext>
            </a:extLst>
          </p:cNvPr>
          <p:cNvSpPr/>
          <p:nvPr/>
        </p:nvSpPr>
        <p:spPr>
          <a:xfrm>
            <a:off x="6772993" y="4869160"/>
            <a:ext cx="391295" cy="337947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BBB49E-348A-4B9A-9EAC-EC95285901FA}"/>
              </a:ext>
            </a:extLst>
          </p:cNvPr>
          <p:cNvGrpSpPr/>
          <p:nvPr/>
        </p:nvGrpSpPr>
        <p:grpSpPr>
          <a:xfrm>
            <a:off x="2477620" y="4365104"/>
            <a:ext cx="4686668" cy="2376263"/>
            <a:chOff x="4329804" y="1777801"/>
            <a:chExt cx="4686668" cy="237626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1FE530-4371-4771-AB27-CE5663365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4064" y="1777801"/>
              <a:ext cx="2520280" cy="1600490"/>
            </a:xfrm>
            <a:prstGeom prst="straightConnector1">
              <a:avLst/>
            </a:prstGeom>
            <a:ln w="25400">
              <a:solidFill>
                <a:srgbClr val="451FE7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819E3E-99CB-4766-A024-0C8322B6B382}"/>
                </a:ext>
              </a:extLst>
            </p:cNvPr>
            <p:cNvSpPr txBox="1"/>
            <p:nvPr/>
          </p:nvSpPr>
          <p:spPr>
            <a:xfrm>
              <a:off x="4329804" y="3378289"/>
              <a:ext cx="4686668" cy="77577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Directly assign the output to a variable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List returned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14F707-1B77-4542-869B-2E7323971786}"/>
              </a:ext>
            </a:extLst>
          </p:cNvPr>
          <p:cNvSpPr txBox="1"/>
          <p:nvPr/>
        </p:nvSpPr>
        <p:spPr>
          <a:xfrm>
            <a:off x="3681352" y="754585"/>
            <a:ext cx="530609" cy="7301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GB" sz="3200" b="1" dirty="0">
                <a:solidFill>
                  <a:srgbClr val="451FE7"/>
                </a:solidFill>
              </a:rPr>
              <a:t>[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280821-E317-4B46-BADD-F814A40340D7}"/>
              </a:ext>
            </a:extLst>
          </p:cNvPr>
          <p:cNvSpPr txBox="1"/>
          <p:nvPr/>
        </p:nvSpPr>
        <p:spPr>
          <a:xfrm>
            <a:off x="4586892" y="892406"/>
            <a:ext cx="446449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000" b="1" spc="-2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Two expressions: </a:t>
            </a:r>
          </a:p>
          <a:p>
            <a:pPr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0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GB" sz="18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function that needs to be applied</a:t>
            </a:r>
          </a:p>
          <a:p>
            <a:pPr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18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- sequence on which it needs to be applied</a:t>
            </a:r>
            <a:endParaRPr lang="en-GB" sz="2000" spc="-2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01395D-83FF-4DCD-839C-D299FABBD457}"/>
              </a:ext>
            </a:extLst>
          </p:cNvPr>
          <p:cNvSpPr/>
          <p:nvPr/>
        </p:nvSpPr>
        <p:spPr>
          <a:xfrm>
            <a:off x="5852516" y="4752515"/>
            <a:ext cx="635180" cy="536261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E5E6E3-625F-4655-9423-4F7EB9A0973F}"/>
              </a:ext>
            </a:extLst>
          </p:cNvPr>
          <p:cNvSpPr/>
          <p:nvPr/>
        </p:nvSpPr>
        <p:spPr>
          <a:xfrm>
            <a:off x="6499563" y="4707878"/>
            <a:ext cx="2101124" cy="635639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389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2F82DD-B049-4FFF-A242-C2264C903D4B}"/>
              </a:ext>
            </a:extLst>
          </p:cNvPr>
          <p:cNvSpPr/>
          <p:nvPr/>
        </p:nvSpPr>
        <p:spPr>
          <a:xfrm>
            <a:off x="555688" y="1345383"/>
            <a:ext cx="31665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GB"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Non-succinct</a:t>
            </a:r>
            <a:r>
              <a:rPr lang="en-GB"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version: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ECCD49E6-D9A2-455A-A0A5-AEB3F41A43C4}"/>
              </a:ext>
            </a:extLst>
          </p:cNvPr>
          <p:cNvSpPr/>
          <p:nvPr/>
        </p:nvSpPr>
        <p:spPr>
          <a:xfrm>
            <a:off x="3689784" y="1335383"/>
            <a:ext cx="4267199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A1BC811-43F6-437C-93DF-32DB9FDB43DB}"/>
              </a:ext>
            </a:extLst>
          </p:cNvPr>
          <p:cNvSpPr txBox="1"/>
          <p:nvPr/>
        </p:nvSpPr>
        <p:spPr>
          <a:xfrm>
            <a:off x="899592" y="2532966"/>
            <a:ext cx="38608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</a:t>
            </a: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version: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00172E98-A886-46FF-8745-4A2778739118}"/>
              </a:ext>
            </a:extLst>
          </p:cNvPr>
          <p:cNvSpPr/>
          <p:nvPr/>
        </p:nvSpPr>
        <p:spPr>
          <a:xfrm>
            <a:off x="2189535" y="2953456"/>
            <a:ext cx="4296156" cy="601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D89E8-04BC-4C2A-96DB-5601BCDE7739}"/>
              </a:ext>
            </a:extLst>
          </p:cNvPr>
          <p:cNvSpPr/>
          <p:nvPr/>
        </p:nvSpPr>
        <p:spPr>
          <a:xfrm>
            <a:off x="1115616" y="3696626"/>
            <a:ext cx="7488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754380" algn="l"/>
                <a:tab pos="755015" algn="l"/>
              </a:tabLst>
            </a:pPr>
            <a:r>
              <a:rPr lang="en-US" sz="2000" b="1" spc="-18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</a:t>
            </a:r>
            <a:r>
              <a:rPr lang="en-US" sz="2000" b="1" spc="-11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b="1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like:</a:t>
            </a:r>
            <a:r>
              <a:rPr lang="en-US" sz="2000" b="1" spc="-9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</a:t>
            </a:r>
            <a:r>
              <a:rPr lang="en-US" b="1" spc="-5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Construct</a:t>
            </a:r>
            <a:r>
              <a:rPr lang="en-US" b="1" spc="-1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15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lang="en-US" b="1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b="1" spc="-3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r>
              <a:rPr lang="en-US" b="1" spc="-8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8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consisting</a:t>
            </a:r>
            <a:r>
              <a:rPr lang="en-US" b="1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b="1" spc="-114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b="1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square</a:t>
            </a:r>
            <a:r>
              <a:rPr lang="en-US" b="1" spc="-114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b="1" spc="-114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i="1" spc="-6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</a:t>
            </a:r>
            <a:r>
              <a:rPr lang="en-US" b="1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1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lang="en-US" b="1" spc="-1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each</a:t>
            </a:r>
            <a:r>
              <a:rPr lang="en-US" b="1" spc="-10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i="1" spc="-6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</a:t>
            </a:r>
            <a:r>
              <a:rPr lang="en-US" b="1" spc="-6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6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up </a:t>
            </a:r>
            <a:r>
              <a:rPr lang="en-US" b="1" spc="15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US" b="1" spc="-165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b="1" spc="-1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11</a:t>
            </a:r>
            <a:r>
              <a:rPr lang="en-US" spc="-1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”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BBDEA-77C7-4C4F-89F3-308780A559D9}"/>
              </a:ext>
            </a:extLst>
          </p:cNvPr>
          <p:cNvSpPr/>
          <p:nvPr/>
        </p:nvSpPr>
        <p:spPr>
          <a:xfrm>
            <a:off x="944199" y="4454809"/>
            <a:ext cx="6786827" cy="98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5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GB"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</a:t>
            </a:r>
            <a:r>
              <a:rPr lang="en-GB"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b="1" spc="-150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</a:t>
            </a:r>
            <a:r>
              <a:rPr lang="en-GB" sz="22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900000" lvl="1" indent="-342900">
              <a:lnSpc>
                <a:spcPct val="100000"/>
              </a:lnSpc>
              <a:spcBef>
                <a:spcPts val="725"/>
              </a:spcBef>
              <a:buChar char="•"/>
              <a:tabLst>
                <a:tab pos="1668780" algn="l"/>
                <a:tab pos="1669414" algn="l"/>
              </a:tabLst>
            </a:pPr>
            <a:r>
              <a:rPr lang="en-GB" sz="2800" b="1" spc="-135" dirty="0">
                <a:solidFill>
                  <a:srgbClr val="002060"/>
                </a:solidFill>
                <a:latin typeface="Arial"/>
                <a:cs typeface="Arial"/>
              </a:rPr>
              <a:t>[</a:t>
            </a:r>
            <a:r>
              <a:rPr lang="en-GB" sz="2800" b="1" i="1" spc="-135" dirty="0">
                <a:solidFill>
                  <a:srgbClr val="005C73"/>
                </a:solidFill>
                <a:latin typeface="Trebuchet MS"/>
                <a:cs typeface="Trebuchet MS"/>
              </a:rPr>
              <a:t>expression</a:t>
            </a:r>
            <a:r>
              <a:rPr lang="en-GB" sz="2800" b="1" i="1" spc="-1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GB" sz="2800" b="1" spc="-185" dirty="0">
                <a:solidFill>
                  <a:srgbClr val="002060"/>
                </a:solidFill>
                <a:latin typeface="Trebuchet MS"/>
                <a:cs typeface="Trebuchet MS"/>
              </a:rPr>
              <a:t>for </a:t>
            </a:r>
            <a:r>
              <a:rPr lang="en-GB" sz="2800" b="1" i="1" spc="-16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variable</a:t>
            </a:r>
            <a:r>
              <a:rPr lang="en-GB" sz="2800" b="1" i="1" spc="-1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GB" sz="2800" b="1" spc="-170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lang="en-GB" sz="2800" b="1" spc="-5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GB" sz="2800" b="1" i="1" spc="-204" dirty="0" err="1">
                <a:solidFill>
                  <a:srgbClr val="451FE7"/>
                </a:solidFill>
                <a:latin typeface="Trebuchet MS"/>
                <a:cs typeface="Trebuchet MS"/>
              </a:rPr>
              <a:t>iterable</a:t>
            </a:r>
            <a:r>
              <a:rPr lang="en-GB" sz="2800" b="1" spc="-204" dirty="0">
                <a:solidFill>
                  <a:srgbClr val="002060"/>
                </a:solidFill>
                <a:latin typeface="Trebuchet MS"/>
                <a:cs typeface="Trebuchet MS"/>
              </a:rPr>
              <a:t>]</a:t>
            </a:r>
            <a:endParaRPr lang="en-GB" sz="2800" b="1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57206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DFEB051-5DBB-4576-8532-0C9A6383062D}"/>
              </a:ext>
            </a:extLst>
          </p:cNvPr>
          <p:cNvSpPr txBox="1"/>
          <p:nvPr/>
        </p:nvSpPr>
        <p:spPr>
          <a:xfrm>
            <a:off x="971600" y="1389320"/>
            <a:ext cx="5998210" cy="119904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9085"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sz="2200" b="1" spc="-5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</a:t>
            </a:r>
            <a:r>
              <a:rPr sz="2200" b="1" spc="-15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6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Iterations</a:t>
            </a:r>
            <a:r>
              <a:rPr lang="en-GB" sz="2200" b="1" spc="-60" dirty="0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200" b="1" dirty="0">
              <a:solidFill>
                <a:schemeClr val="accent3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GB"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build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up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</a:t>
            </a:r>
            <a:r>
              <a:rPr lang="en-GB"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Add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additional </a:t>
            </a:r>
            <a:r>
              <a:rPr sz="2000" i="1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expression,</a:t>
            </a:r>
            <a:r>
              <a:rPr sz="2000" spc="-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7462271-DA80-4E4E-BE27-CFB027B15DB0}"/>
              </a:ext>
            </a:extLst>
          </p:cNvPr>
          <p:cNvSpPr txBox="1"/>
          <p:nvPr/>
        </p:nvSpPr>
        <p:spPr>
          <a:xfrm>
            <a:off x="1609652" y="3732972"/>
            <a:ext cx="7354836" cy="10629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first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“exterior</a:t>
            </a:r>
            <a:r>
              <a:rPr sz="2000" spc="-3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index”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second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“interior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index”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varying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fastest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resulting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9A2B32-402D-4C7E-B693-837ADF749471}"/>
              </a:ext>
            </a:extLst>
          </p:cNvPr>
          <p:cNvGrpSpPr/>
          <p:nvPr/>
        </p:nvGrpSpPr>
        <p:grpSpPr>
          <a:xfrm>
            <a:off x="1545860" y="2623614"/>
            <a:ext cx="6901381" cy="805386"/>
            <a:chOff x="1509216" y="2716460"/>
            <a:chExt cx="7569708" cy="970636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0568003-A211-4468-AFCF-B1882F376B9D}"/>
                </a:ext>
              </a:extLst>
            </p:cNvPr>
            <p:cNvSpPr/>
            <p:nvPr/>
          </p:nvSpPr>
          <p:spPr>
            <a:xfrm>
              <a:off x="1509216" y="2716460"/>
              <a:ext cx="7569708" cy="935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AF361946-F9C1-48CC-BA34-2ECDBE7081EB}"/>
                </a:ext>
              </a:extLst>
            </p:cNvPr>
            <p:cNvSpPr/>
            <p:nvPr/>
          </p:nvSpPr>
          <p:spPr>
            <a:xfrm>
              <a:off x="1584079" y="3322990"/>
              <a:ext cx="3023870" cy="361314"/>
            </a:xfrm>
            <a:custGeom>
              <a:avLst/>
              <a:gdLst/>
              <a:ahLst/>
              <a:cxnLst/>
              <a:rect l="l" t="t" r="r" b="b"/>
              <a:pathLst>
                <a:path w="3023870" h="360045">
                  <a:moveTo>
                    <a:pt x="0" y="359663"/>
                  </a:moveTo>
                  <a:lnTo>
                    <a:pt x="3023616" y="359663"/>
                  </a:lnTo>
                  <a:lnTo>
                    <a:pt x="3023616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solidFill>
              <a:srgbClr val="4F81BC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F1FC8BA-6B40-4296-9D73-B0F377EC3543}"/>
                </a:ext>
              </a:extLst>
            </p:cNvPr>
            <p:cNvSpPr/>
            <p:nvPr/>
          </p:nvSpPr>
          <p:spPr>
            <a:xfrm>
              <a:off x="4831722" y="3325781"/>
              <a:ext cx="3088005" cy="361315"/>
            </a:xfrm>
            <a:custGeom>
              <a:avLst/>
              <a:gdLst/>
              <a:ahLst/>
              <a:cxnLst/>
              <a:rect l="l" t="t" r="r" b="b"/>
              <a:pathLst>
                <a:path w="3088004" h="361314">
                  <a:moveTo>
                    <a:pt x="0" y="361188"/>
                  </a:moveTo>
                  <a:lnTo>
                    <a:pt x="3087624" y="361188"/>
                  </a:lnTo>
                  <a:lnTo>
                    <a:pt x="3087624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solidFill>
              <a:srgbClr val="D99593">
                <a:alpha val="3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C96065-E55D-4E3E-8E47-230CAB4F23D1}"/>
              </a:ext>
            </a:extLst>
          </p:cNvPr>
          <p:cNvGrpSpPr/>
          <p:nvPr/>
        </p:nvGrpSpPr>
        <p:grpSpPr>
          <a:xfrm>
            <a:off x="2079459" y="3011820"/>
            <a:ext cx="1913255" cy="2823952"/>
            <a:chOff x="4122738" y="441337"/>
            <a:chExt cx="1913255" cy="282395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D2D08D-1C00-4DEA-84F7-CD28203295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9805" y="441337"/>
              <a:ext cx="612930" cy="2456860"/>
            </a:xfrm>
            <a:prstGeom prst="straightConnector1">
              <a:avLst/>
            </a:prstGeom>
            <a:ln w="25400">
              <a:solidFill>
                <a:srgbClr val="451FE7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D0A6E-E435-4254-8084-211C12ED7A1F}"/>
                </a:ext>
              </a:extLst>
            </p:cNvPr>
            <p:cNvSpPr txBox="1"/>
            <p:nvPr/>
          </p:nvSpPr>
          <p:spPr>
            <a:xfrm>
              <a:off x="4122738" y="2761233"/>
              <a:ext cx="1913255" cy="50405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Two </a:t>
              </a:r>
              <a:r>
                <a:rPr lang="en-GB" b="1" i="1" dirty="0">
                  <a:solidFill>
                    <a:srgbClr val="005C73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expression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06200C-EC47-4EC3-B7B8-A6AAA92C04EC}"/>
              </a:ext>
            </a:extLst>
          </p:cNvPr>
          <p:cNvGrpSpPr/>
          <p:nvPr/>
        </p:nvGrpSpPr>
        <p:grpSpPr>
          <a:xfrm>
            <a:off x="4238952" y="3011820"/>
            <a:ext cx="2011916" cy="2823952"/>
            <a:chOff x="4329804" y="441337"/>
            <a:chExt cx="2011916" cy="282395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8810A3-6BEB-4470-B046-1F71B08B9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9804" y="441337"/>
              <a:ext cx="757598" cy="2456860"/>
            </a:xfrm>
            <a:prstGeom prst="straightConnector1">
              <a:avLst/>
            </a:prstGeom>
            <a:ln w="25400">
              <a:solidFill>
                <a:srgbClr val="451FE7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0B2FEC-A538-4029-9AEC-EBE46A81B871}"/>
                </a:ext>
              </a:extLst>
            </p:cNvPr>
            <p:cNvSpPr txBox="1"/>
            <p:nvPr/>
          </p:nvSpPr>
          <p:spPr>
            <a:xfrm>
              <a:off x="4428465" y="2761233"/>
              <a:ext cx="1913255" cy="50405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Two </a:t>
              </a:r>
              <a:r>
                <a:rPr lang="en-GB" b="1" i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for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C4DFF6-39B0-4C62-9064-EAE0519DA73B}"/>
              </a:ext>
            </a:extLst>
          </p:cNvPr>
          <p:cNvGrpSpPr/>
          <p:nvPr/>
        </p:nvGrpSpPr>
        <p:grpSpPr>
          <a:xfrm>
            <a:off x="5439810" y="3011819"/>
            <a:ext cx="2638279" cy="2838506"/>
            <a:chOff x="3422177" y="69170"/>
            <a:chExt cx="2638279" cy="283850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AB3342-5C02-4F15-89C7-F4AFDF0647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2177" y="69170"/>
              <a:ext cx="1433067" cy="2456861"/>
            </a:xfrm>
            <a:prstGeom prst="straightConnector1">
              <a:avLst/>
            </a:prstGeom>
            <a:ln w="25400">
              <a:solidFill>
                <a:srgbClr val="451FE7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4E52E4-BEBD-4539-8CC8-0AD3931420F6}"/>
                </a:ext>
              </a:extLst>
            </p:cNvPr>
            <p:cNvSpPr txBox="1"/>
            <p:nvPr/>
          </p:nvSpPr>
          <p:spPr>
            <a:xfrm>
              <a:off x="4147201" y="2403620"/>
              <a:ext cx="1913255" cy="50405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Two </a:t>
              </a:r>
              <a:r>
                <a:rPr lang="en-GB" b="1" i="1" dirty="0" err="1">
                  <a:solidFill>
                    <a:srgbClr val="451FE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iterable</a:t>
              </a:r>
              <a:endParaRPr lang="en-GB" b="1" i="1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0610D-E1ED-40F3-AABD-50110841BAFA}"/>
              </a:ext>
            </a:extLst>
          </p:cNvPr>
          <p:cNvCxnSpPr>
            <a:cxnSpLocks/>
          </p:cNvCxnSpPr>
          <p:nvPr/>
        </p:nvCxnSpPr>
        <p:spPr>
          <a:xfrm flipV="1">
            <a:off x="4993015" y="3011819"/>
            <a:ext cx="1158748" cy="2456861"/>
          </a:xfrm>
          <a:prstGeom prst="straightConnector1">
            <a:avLst/>
          </a:prstGeom>
          <a:ln w="25400">
            <a:solidFill>
              <a:srgbClr val="451FE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4B37D1-6A16-4F0D-A985-A5B2F607DB2A}"/>
              </a:ext>
            </a:extLst>
          </p:cNvPr>
          <p:cNvCxnSpPr>
            <a:cxnSpLocks/>
          </p:cNvCxnSpPr>
          <p:nvPr/>
        </p:nvCxnSpPr>
        <p:spPr>
          <a:xfrm flipV="1">
            <a:off x="2899456" y="2976572"/>
            <a:ext cx="381305" cy="2492108"/>
          </a:xfrm>
          <a:prstGeom prst="straightConnector1">
            <a:avLst/>
          </a:prstGeom>
          <a:ln w="25400">
            <a:solidFill>
              <a:srgbClr val="451FE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E6C1B7-69C6-4EE4-B420-412BD65A2FE7}"/>
              </a:ext>
            </a:extLst>
          </p:cNvPr>
          <p:cNvCxnSpPr>
            <a:cxnSpLocks/>
          </p:cNvCxnSpPr>
          <p:nvPr/>
        </p:nvCxnSpPr>
        <p:spPr>
          <a:xfrm flipV="1">
            <a:off x="6863716" y="3005479"/>
            <a:ext cx="666171" cy="2463201"/>
          </a:xfrm>
          <a:prstGeom prst="straightConnector1">
            <a:avLst/>
          </a:prstGeom>
          <a:ln w="25400">
            <a:solidFill>
              <a:srgbClr val="451FE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637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75123" y="810039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42EEE9-2484-4874-AC92-F30F6A5A2F8B}"/>
              </a:ext>
            </a:extLst>
          </p:cNvPr>
          <p:cNvSpPr/>
          <p:nvPr/>
        </p:nvSpPr>
        <p:spPr>
          <a:xfrm>
            <a:off x="692872" y="1271704"/>
            <a:ext cx="7506687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US"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24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b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Iterator</a:t>
            </a: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lang="en-US"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Added</a:t>
            </a:r>
            <a:r>
              <a:rPr lang="en-US"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US"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end</a:t>
            </a:r>
            <a:r>
              <a:rPr lang="en-US"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7855EF2-7FC0-46EA-82BE-9100EF8B1B4E}"/>
              </a:ext>
            </a:extLst>
          </p:cNvPr>
          <p:cNvSpPr txBox="1"/>
          <p:nvPr/>
        </p:nvSpPr>
        <p:spPr>
          <a:xfrm>
            <a:off x="1039177" y="3295623"/>
            <a:ext cx="7065645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where </a:t>
            </a:r>
            <a:r>
              <a:rPr sz="2000" i="1" spc="-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</a:t>
            </a:r>
            <a:r>
              <a:rPr sz="2000" i="1" spc="-409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000" i="1" spc="-409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        </a:t>
            </a:r>
            <a:r>
              <a:rPr lang="en-GB" sz="2000" spc="-105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even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Equivalent </a:t>
            </a:r>
            <a:r>
              <a:rPr sz="2000" spc="-4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 </a:t>
            </a:r>
            <a:r>
              <a:rPr sz="2000" spc="-11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 </a:t>
            </a:r>
            <a:r>
              <a:rPr sz="2000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000" spc="-8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much </a:t>
            </a:r>
            <a:r>
              <a:rPr sz="2000" spc="-6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000" spc="-7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long</a:t>
            </a:r>
            <a:r>
              <a:rPr sz="2000" spc="-31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1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sz="2000" spc="-5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winded</a:t>
            </a: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A2A7C07-6C25-41EA-9BF8-81514F38861C}"/>
              </a:ext>
            </a:extLst>
          </p:cNvPr>
          <p:cNvSpPr/>
          <p:nvPr/>
        </p:nvSpPr>
        <p:spPr>
          <a:xfrm>
            <a:off x="692872" y="2196753"/>
            <a:ext cx="8176490" cy="833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6EB2350-4234-4DF0-B714-0DDE46BB160A}"/>
              </a:ext>
            </a:extLst>
          </p:cNvPr>
          <p:cNvSpPr/>
          <p:nvPr/>
        </p:nvSpPr>
        <p:spPr>
          <a:xfrm>
            <a:off x="2267744" y="4221088"/>
            <a:ext cx="3744273" cy="2263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94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190890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408005" y="753278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BFFADADB-5961-4620-97D7-EF5E9629E004}"/>
              </a:ext>
            </a:extLst>
          </p:cNvPr>
          <p:cNvSpPr txBox="1"/>
          <p:nvPr/>
        </p:nvSpPr>
        <p:spPr>
          <a:xfrm>
            <a:off x="467544" y="1157533"/>
            <a:ext cx="8473440" cy="27892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99085"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sz="22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sz="22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sz="22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2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</a:t>
            </a:r>
            <a:endParaRPr sz="22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spcBef>
                <a:spcPts val="440"/>
              </a:spcBef>
              <a:buFont typeface="Arial"/>
              <a:buChar char="•"/>
              <a:tabLst>
                <a:tab pos="1955800" algn="l"/>
                <a:tab pos="1956435" algn="l"/>
              </a:tabLst>
            </a:pPr>
            <a:r>
              <a:rPr i="1" spc="-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if </a:t>
            </a:r>
            <a:r>
              <a:rPr i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else</a:t>
            </a:r>
            <a:r>
              <a:rPr lang="en-GB"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b="1" spc="-3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i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498600" marR="5080" lvl="2" indent="-342900">
              <a:spcBef>
                <a:spcPts val="430"/>
              </a:spcBef>
              <a:buFont typeface="Arial"/>
              <a:buChar char="•"/>
              <a:tabLst>
                <a:tab pos="1955800" algn="l"/>
                <a:tab pos="1956435" algn="l"/>
              </a:tabLst>
            </a:pPr>
            <a:r>
              <a:rPr i="1" spc="-9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</a:t>
            </a:r>
            <a:r>
              <a:rPr i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first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evaluated,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then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either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i="1" u="heavy" spc="-25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</a:t>
            </a:r>
            <a:r>
              <a:rPr i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i="1" u="heavy" spc="-80" dirty="0"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</a:t>
            </a:r>
            <a:r>
              <a:rPr i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</a:t>
            </a: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based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i="1" spc="-9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</a:rPr>
              <a:t>condition</a:t>
            </a:r>
          </a:p>
          <a:p>
            <a:pPr marL="1955800" lvl="3" indent="-342900">
              <a:spcBef>
                <a:spcPts val="434"/>
              </a:spcBef>
              <a:buFont typeface="+mj-lt"/>
              <a:buAutoNum type="arabicPeriod"/>
              <a:tabLst>
                <a:tab pos="1955800" algn="l"/>
                <a:tab pos="1956435" algn="l"/>
              </a:tabLst>
            </a:pP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i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evaluates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True </a:t>
            </a:r>
            <a:r>
              <a:rPr lang="en-GB"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then </a:t>
            </a:r>
            <a:r>
              <a:rPr i="1" spc="-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</a:t>
            </a:r>
            <a:r>
              <a:rPr lang="en-GB" i="1" spc="-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i="1" spc="-3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955800" lvl="3" indent="-342900">
              <a:spcBef>
                <a:spcPts val="430"/>
              </a:spcBef>
              <a:buFont typeface="+mj-lt"/>
              <a:buAutoNum type="arabicPeriod"/>
              <a:tabLst>
                <a:tab pos="1955800" algn="l"/>
                <a:tab pos="1956435" algn="l"/>
              </a:tabLst>
            </a:pP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i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evaluates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False </a:t>
            </a:r>
            <a:r>
              <a:rPr lang="en-GB" b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then </a:t>
            </a:r>
            <a:r>
              <a:rPr i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475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CC79711-6E88-45A5-9C3A-4C69F311DAAA}"/>
              </a:ext>
            </a:extLst>
          </p:cNvPr>
          <p:cNvSpPr txBox="1"/>
          <p:nvPr/>
        </p:nvSpPr>
        <p:spPr>
          <a:xfrm>
            <a:off x="1187624" y="4408070"/>
            <a:ext cx="659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67F879E-D03F-4CDF-9AE0-F997125C3AD2}"/>
              </a:ext>
            </a:extLst>
          </p:cNvPr>
          <p:cNvSpPr/>
          <p:nvPr/>
        </p:nvSpPr>
        <p:spPr>
          <a:xfrm>
            <a:off x="2002630" y="3596146"/>
            <a:ext cx="2334983" cy="912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15E0D70-65EA-4C2B-A2E3-2050A13D052F}"/>
              </a:ext>
            </a:extLst>
          </p:cNvPr>
          <p:cNvSpPr/>
          <p:nvPr/>
        </p:nvSpPr>
        <p:spPr>
          <a:xfrm>
            <a:off x="467544" y="4827605"/>
            <a:ext cx="8211332" cy="1697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9849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07C8AC7-91AA-49A2-8F6C-45B000BE84F9}"/>
              </a:ext>
            </a:extLst>
          </p:cNvPr>
          <p:cNvSpPr txBox="1"/>
          <p:nvPr/>
        </p:nvSpPr>
        <p:spPr>
          <a:xfrm>
            <a:off x="930955" y="1354072"/>
            <a:ext cx="4297680" cy="83997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GB" sz="24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GB" sz="24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</a:p>
          <a:p>
            <a:pPr marL="342900" lvl="1" indent="-342900">
              <a:spcBef>
                <a:spcPts val="580"/>
              </a:spcBef>
              <a:buFont typeface="Wingdings" panose="05000000000000000000" pitchFamily="2" charset="2"/>
              <a:buChar char="§"/>
              <a:tabLst>
                <a:tab pos="1099185" algn="l"/>
                <a:tab pos="1099820" algn="l"/>
              </a:tabLst>
            </a:pP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lang="en-GB"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75304E8-EDD1-4398-8258-71FE9BB69493}"/>
              </a:ext>
            </a:extLst>
          </p:cNvPr>
          <p:cNvSpPr txBox="1"/>
          <p:nvPr/>
        </p:nvSpPr>
        <p:spPr>
          <a:xfrm>
            <a:off x="930955" y="3718045"/>
            <a:ext cx="77048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354965" algn="l"/>
                <a:tab pos="355600" algn="l"/>
              </a:tabLst>
            </a:pP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Constructing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leaves </a:t>
            </a:r>
            <a:r>
              <a:rPr sz="2000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 </a:t>
            </a:r>
            <a:r>
              <a:rPr sz="2000" spc="-4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multiples </a:t>
            </a:r>
            <a:r>
              <a:rPr sz="2000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10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 </a:t>
            </a:r>
            <a:r>
              <a:rPr sz="2000" spc="-9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000" spc="-10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negate</a:t>
            </a:r>
            <a:r>
              <a:rPr lang="en-GB" sz="2000" spc="-10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9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</a:t>
            </a:r>
            <a:endParaRPr sz="2000" dirty="0">
              <a:solidFill>
                <a:srgbClr val="451FE7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114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r>
              <a:rPr sz="2000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000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14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r>
              <a:rPr sz="2000" spc="-8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</a:t>
            </a:r>
            <a:r>
              <a:rPr sz="2000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</a:t>
            </a:r>
            <a:r>
              <a:rPr sz="2000" spc="-10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multiples</a:t>
            </a:r>
            <a:r>
              <a:rPr sz="2000" spc="-8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000" spc="-1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</a:t>
            </a:r>
            <a:endParaRPr sz="2000" dirty="0">
              <a:solidFill>
                <a:srgbClr val="451FE7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ECE893F-2E60-450D-B1BA-421EA3CC201E}"/>
              </a:ext>
            </a:extLst>
          </p:cNvPr>
          <p:cNvSpPr/>
          <p:nvPr/>
        </p:nvSpPr>
        <p:spPr>
          <a:xfrm>
            <a:off x="930955" y="2411083"/>
            <a:ext cx="7516286" cy="1089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3D8CFE-FB33-428B-A44D-1C4BE9BBDCA1}"/>
              </a:ext>
            </a:extLst>
          </p:cNvPr>
          <p:cNvSpPr/>
          <p:nvPr/>
        </p:nvSpPr>
        <p:spPr>
          <a:xfrm>
            <a:off x="4932040" y="1062481"/>
            <a:ext cx="39604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451FE7"/>
                </a:solidFill>
              </a:rPr>
              <a:t>if val%2 else –</a:t>
            </a:r>
            <a:r>
              <a:rPr lang="en-GB" sz="2000" b="1" dirty="0" err="1">
                <a:solidFill>
                  <a:srgbClr val="451FE7"/>
                </a:solidFill>
              </a:rPr>
              <a:t>val</a:t>
            </a:r>
            <a:r>
              <a:rPr lang="en-GB" sz="2000" b="1" dirty="0">
                <a:solidFill>
                  <a:srgbClr val="451FE7"/>
                </a:solidFill>
                <a:sym typeface="Wingdings" panose="05000000000000000000" pitchFamily="2" charset="2"/>
              </a:rPr>
              <a:t> </a:t>
            </a:r>
            <a:r>
              <a:rPr lang="en-GB" sz="2000" b="1" dirty="0">
                <a:sym typeface="Wingdings" panose="05000000000000000000" pitchFamily="2" charset="2"/>
              </a:rPr>
              <a:t>Do something</a:t>
            </a:r>
            <a:endParaRPr lang="en-GB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EAEC8-7C24-4945-BF41-058D06B3416A}"/>
              </a:ext>
            </a:extLst>
          </p:cNvPr>
          <p:cNvSpPr/>
          <p:nvPr/>
        </p:nvSpPr>
        <p:spPr>
          <a:xfrm>
            <a:off x="4932040" y="1574594"/>
            <a:ext cx="2502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2000" b="1" dirty="0">
                <a:solidFill>
                  <a:srgbClr val="005C73"/>
                </a:solidFill>
              </a:rPr>
              <a:t>if val%3</a:t>
            </a:r>
            <a:r>
              <a:rPr lang="nn-NO" sz="2000" b="1" dirty="0">
                <a:solidFill>
                  <a:srgbClr val="005C73"/>
                </a:solidFill>
                <a:sym typeface="Wingdings" panose="05000000000000000000" pitchFamily="2" charset="2"/>
              </a:rPr>
              <a:t> </a:t>
            </a:r>
            <a:r>
              <a:rPr lang="nn-NO" sz="2000" b="1" dirty="0">
                <a:sym typeface="Wingdings" panose="05000000000000000000" pitchFamily="2" charset="2"/>
              </a:rPr>
              <a:t>Do nothing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2296481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0C55C9E-8F61-45B0-B4EA-F36697D9B094}"/>
              </a:ext>
            </a:extLst>
          </p:cNvPr>
          <p:cNvSpPr txBox="1"/>
          <p:nvPr/>
        </p:nvSpPr>
        <p:spPr>
          <a:xfrm>
            <a:off x="899592" y="1371563"/>
            <a:ext cx="4297680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GB" sz="24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GB" sz="24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</a:p>
          <a:p>
            <a:pPr marL="584200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374AD06-42A1-4787-80F0-E77D6A459318}"/>
              </a:ext>
            </a:extLst>
          </p:cNvPr>
          <p:cNvSpPr txBox="1"/>
          <p:nvPr/>
        </p:nvSpPr>
        <p:spPr>
          <a:xfrm>
            <a:off x="1104003" y="3844984"/>
            <a:ext cx="58350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1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Step</a:t>
            </a:r>
            <a:r>
              <a:rPr b="1" spc="-15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7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1:</a:t>
            </a:r>
            <a:r>
              <a:rPr b="1" spc="-1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8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Use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an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iterator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returning</a:t>
            </a:r>
            <a:r>
              <a:rPr b="1" spc="-1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b="1" spc="-1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values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from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0 </a:t>
            </a:r>
            <a:r>
              <a:rPr lang="en-GB"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to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19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B718A-D929-4254-BBAF-038187714499}"/>
              </a:ext>
            </a:extLst>
          </p:cNvPr>
          <p:cNvGrpSpPr/>
          <p:nvPr/>
        </p:nvGrpSpPr>
        <p:grpSpPr>
          <a:xfrm>
            <a:off x="917206" y="2327761"/>
            <a:ext cx="7888224" cy="1281067"/>
            <a:chOff x="1131470" y="2945359"/>
            <a:chExt cx="7888224" cy="1281067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0657D9D-E47A-41C2-A0F6-9C4765E093CB}"/>
                </a:ext>
              </a:extLst>
            </p:cNvPr>
            <p:cNvSpPr/>
            <p:nvPr/>
          </p:nvSpPr>
          <p:spPr>
            <a:xfrm>
              <a:off x="1131470" y="2945359"/>
              <a:ext cx="7888224" cy="1281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1E9361B-843D-424D-9136-80548B3054B1}"/>
                </a:ext>
              </a:extLst>
            </p:cNvPr>
            <p:cNvSpPr/>
            <p:nvPr/>
          </p:nvSpPr>
          <p:spPr>
            <a:xfrm>
              <a:off x="1318268" y="3346933"/>
              <a:ext cx="2952115" cy="360045"/>
            </a:xfrm>
            <a:custGeom>
              <a:avLst/>
              <a:gdLst/>
              <a:ahLst/>
              <a:cxnLst/>
              <a:rect l="l" t="t" r="r" b="b"/>
              <a:pathLst>
                <a:path w="2952115" h="360044">
                  <a:moveTo>
                    <a:pt x="0" y="359663"/>
                  </a:moveTo>
                  <a:lnTo>
                    <a:pt x="2951988" y="359663"/>
                  </a:lnTo>
                  <a:lnTo>
                    <a:pt x="2951988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solidFill>
              <a:srgbClr val="4F81BC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4A1A4F41-F4B0-4BEE-BEB6-540EFD2FDFF1}"/>
              </a:ext>
            </a:extLst>
          </p:cNvPr>
          <p:cNvSpPr/>
          <p:nvPr/>
        </p:nvSpPr>
        <p:spPr>
          <a:xfrm>
            <a:off x="1104003" y="2691042"/>
            <a:ext cx="2952115" cy="360045"/>
          </a:xfrm>
          <a:custGeom>
            <a:avLst/>
            <a:gdLst/>
            <a:ahLst/>
            <a:cxnLst/>
            <a:rect l="l" t="t" r="r" b="b"/>
            <a:pathLst>
              <a:path w="2952115" h="360044">
                <a:moveTo>
                  <a:pt x="0" y="359663"/>
                </a:moveTo>
                <a:lnTo>
                  <a:pt x="2951988" y="359663"/>
                </a:lnTo>
                <a:lnTo>
                  <a:pt x="2951988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712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5C0AC3-FBBB-418C-AB3B-53E7305C9DDD}"/>
              </a:ext>
            </a:extLst>
          </p:cNvPr>
          <p:cNvSpPr txBox="1"/>
          <p:nvPr/>
        </p:nvSpPr>
        <p:spPr>
          <a:xfrm>
            <a:off x="899592" y="1371563"/>
            <a:ext cx="4297680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GB" sz="24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GB" sz="24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</a:p>
          <a:p>
            <a:pPr marL="584200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lang="en-GB"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E2D3047-B995-4DB5-8379-36DA7A137BCA}"/>
              </a:ext>
            </a:extLst>
          </p:cNvPr>
          <p:cNvSpPr txBox="1"/>
          <p:nvPr/>
        </p:nvSpPr>
        <p:spPr>
          <a:xfrm>
            <a:off x="1187624" y="4039271"/>
            <a:ext cx="7049770" cy="96949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1: </a:t>
            </a:r>
            <a:r>
              <a:rPr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returning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pc="-2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19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1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Step</a:t>
            </a:r>
            <a:r>
              <a:rPr b="1" spc="-1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7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2:</a:t>
            </a:r>
            <a:r>
              <a:rPr b="1" spc="-1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Iterator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conditional</a:t>
            </a:r>
            <a:r>
              <a:rPr b="1" spc="-1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2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–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only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create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list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of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values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that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are  </a:t>
            </a:r>
            <a:r>
              <a:rPr b="1" spc="-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not</a:t>
            </a:r>
            <a:r>
              <a:rPr b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multiples</a:t>
            </a:r>
            <a:r>
              <a:rPr b="1" spc="-1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of</a:t>
            </a:r>
            <a:r>
              <a:rPr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3 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(i.e.</a:t>
            </a:r>
            <a:r>
              <a:rPr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</a:t>
            </a:r>
            <a:r>
              <a:rPr b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%</a:t>
            </a:r>
            <a:r>
              <a:rPr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3 </a:t>
            </a:r>
            <a:r>
              <a:rPr b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returns</a:t>
            </a:r>
            <a:r>
              <a:rPr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</a:t>
            </a:r>
            <a:r>
              <a:rPr b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</a:t>
            </a:r>
            <a:r>
              <a:rPr b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other</a:t>
            </a:r>
            <a:r>
              <a:rPr b="1" spc="-1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than</a:t>
            </a:r>
            <a:r>
              <a:rPr b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0)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3BFA8-91B4-43ED-B19B-30C547E423EB}"/>
              </a:ext>
            </a:extLst>
          </p:cNvPr>
          <p:cNvGrpSpPr/>
          <p:nvPr/>
        </p:nvGrpSpPr>
        <p:grpSpPr>
          <a:xfrm>
            <a:off x="1058723" y="2356630"/>
            <a:ext cx="7888224" cy="1281067"/>
            <a:chOff x="787908" y="2276855"/>
            <a:chExt cx="7888224" cy="1281067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95481A09-AD77-4A07-9A6A-25F7B74CF04F}"/>
                </a:ext>
              </a:extLst>
            </p:cNvPr>
            <p:cNvSpPr/>
            <p:nvPr/>
          </p:nvSpPr>
          <p:spPr>
            <a:xfrm>
              <a:off x="787908" y="2276855"/>
              <a:ext cx="7888224" cy="1281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074216C7-0F10-40FE-A61D-411AE82AE136}"/>
                </a:ext>
              </a:extLst>
            </p:cNvPr>
            <p:cNvSpPr/>
            <p:nvPr/>
          </p:nvSpPr>
          <p:spPr>
            <a:xfrm>
              <a:off x="4068317" y="2678429"/>
              <a:ext cx="1511935" cy="360045"/>
            </a:xfrm>
            <a:custGeom>
              <a:avLst/>
              <a:gdLst/>
              <a:ahLst/>
              <a:cxnLst/>
              <a:rect l="l" t="t" r="r" b="b"/>
              <a:pathLst>
                <a:path w="1511935" h="360044">
                  <a:moveTo>
                    <a:pt x="0" y="359663"/>
                  </a:moveTo>
                  <a:lnTo>
                    <a:pt x="1511808" y="359663"/>
                  </a:lnTo>
                  <a:lnTo>
                    <a:pt x="1511808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solidFill>
              <a:srgbClr val="4F81BC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51165BCD-5FC7-4F13-98C2-9397A30FB7B9}"/>
                </a:ext>
              </a:extLst>
            </p:cNvPr>
            <p:cNvSpPr/>
            <p:nvPr/>
          </p:nvSpPr>
          <p:spPr>
            <a:xfrm>
              <a:off x="4068317" y="2678429"/>
              <a:ext cx="1511935" cy="360045"/>
            </a:xfrm>
            <a:custGeom>
              <a:avLst/>
              <a:gdLst/>
              <a:ahLst/>
              <a:cxnLst/>
              <a:rect l="l" t="t" r="r" b="b"/>
              <a:pathLst>
                <a:path w="1511935" h="360044">
                  <a:moveTo>
                    <a:pt x="0" y="359663"/>
                  </a:moveTo>
                  <a:lnTo>
                    <a:pt x="1511808" y="359663"/>
                  </a:lnTo>
                  <a:lnTo>
                    <a:pt x="1511808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7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594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B2484-79F2-4CCD-92C5-EED20555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40" y="1340768"/>
            <a:ext cx="8712460" cy="391703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Allows segments of code to be re-run quickly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Assess impact, experiment, debug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View code and output together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Annotate and share code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Host remotely, (e.g. high powered server), access anywhere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04664"/>
            <a:ext cx="8219256" cy="562074"/>
          </a:xfrm>
        </p:spPr>
        <p:txBody>
          <a:bodyPr/>
          <a:lstStyle/>
          <a:p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26086174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924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85C0AC3-FBBB-418C-AB3B-53E7305C9DDD}"/>
              </a:ext>
            </a:extLst>
          </p:cNvPr>
          <p:cNvSpPr txBox="1"/>
          <p:nvPr/>
        </p:nvSpPr>
        <p:spPr>
          <a:xfrm>
            <a:off x="899592" y="1371563"/>
            <a:ext cx="4297680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GB" sz="24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GB" sz="24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</a:p>
          <a:p>
            <a:pPr marL="584200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lang="en-GB"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CFE7108-2A54-4CB7-8E3D-9727B66810FC}"/>
              </a:ext>
            </a:extLst>
          </p:cNvPr>
          <p:cNvSpPr txBox="1"/>
          <p:nvPr/>
        </p:nvSpPr>
        <p:spPr>
          <a:xfrm>
            <a:off x="1286622" y="3898823"/>
            <a:ext cx="7322184" cy="15876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1: </a:t>
            </a:r>
            <a:r>
              <a:rPr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returning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pc="-2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19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2: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</a:t>
            </a:r>
            <a:r>
              <a:rPr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multiples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(i.e.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 </a:t>
            </a:r>
            <a:r>
              <a:rPr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%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</a:t>
            </a:r>
            <a:r>
              <a:rPr spc="-3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13335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1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Step</a:t>
            </a:r>
            <a:r>
              <a:rPr b="1" spc="-15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7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3:</a:t>
            </a:r>
            <a:r>
              <a:rPr b="1" spc="-1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conditional</a:t>
            </a:r>
            <a:r>
              <a:rPr b="1" spc="-1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2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–</a:t>
            </a:r>
            <a:r>
              <a:rPr b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In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values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returned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from</a:t>
            </a:r>
            <a:r>
              <a:rPr b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step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2,</a:t>
            </a:r>
            <a:r>
              <a:rPr b="1" spc="-17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  </a:t>
            </a: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the </a:t>
            </a:r>
            <a:r>
              <a:rPr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current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  <a:r>
              <a:rPr b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if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 </a:t>
            </a:r>
            <a:r>
              <a:rPr b="1" spc="-8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is </a:t>
            </a:r>
            <a:r>
              <a:rPr b="1" spc="-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not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 </a:t>
            </a:r>
            <a:r>
              <a:rPr b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multiple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of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 </a:t>
            </a:r>
            <a:r>
              <a:rPr b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(i.e.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 </a:t>
            </a:r>
            <a:r>
              <a:rPr b="1" spc="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% </a:t>
            </a:r>
            <a:r>
              <a:rPr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 </a:t>
            </a:r>
            <a:r>
              <a:rPr lang="en-GB" b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returns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  <a:r>
              <a:rPr b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other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than</a:t>
            </a:r>
            <a:r>
              <a:rPr b="1" spc="-2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0)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642F80D6-27EE-493D-82C7-D1553CF44D58}"/>
              </a:ext>
            </a:extLst>
          </p:cNvPr>
          <p:cNvSpPr/>
          <p:nvPr/>
        </p:nvSpPr>
        <p:spPr>
          <a:xfrm>
            <a:off x="1003602" y="2320424"/>
            <a:ext cx="7888224" cy="1281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030811A0-4D0D-4238-A4B4-28AB120AC757}"/>
              </a:ext>
            </a:extLst>
          </p:cNvPr>
          <p:cNvSpPr/>
          <p:nvPr/>
        </p:nvSpPr>
        <p:spPr>
          <a:xfrm>
            <a:off x="1115616" y="2392814"/>
            <a:ext cx="2161540" cy="361315"/>
          </a:xfrm>
          <a:custGeom>
            <a:avLst/>
            <a:gdLst/>
            <a:ahLst/>
            <a:cxnLst/>
            <a:rect l="l" t="t" r="r" b="b"/>
            <a:pathLst>
              <a:path w="2161540" h="361314">
                <a:moveTo>
                  <a:pt x="0" y="361188"/>
                </a:moveTo>
                <a:lnTo>
                  <a:pt x="2161031" y="361188"/>
                </a:lnTo>
                <a:lnTo>
                  <a:pt x="2161031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solidFill>
            <a:srgbClr val="4F81BC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5811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8025" y="810768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Comprehensions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1C89F21-486E-4BB1-88DA-402BADF26106}"/>
              </a:ext>
            </a:extLst>
          </p:cNvPr>
          <p:cNvSpPr txBox="1"/>
          <p:nvPr/>
        </p:nvSpPr>
        <p:spPr>
          <a:xfrm>
            <a:off x="899592" y="1272433"/>
            <a:ext cx="4297680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Conditionals </a:t>
            </a:r>
            <a:r>
              <a:rPr lang="en-GB" sz="2400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lang="en-GB" sz="24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</a:p>
          <a:p>
            <a:pPr marL="584200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lang="en-GB"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F257B-D0C2-4892-91A0-13F74D1E47A8}"/>
              </a:ext>
            </a:extLst>
          </p:cNvPr>
          <p:cNvGrpSpPr/>
          <p:nvPr/>
        </p:nvGrpSpPr>
        <p:grpSpPr>
          <a:xfrm>
            <a:off x="781050" y="2222427"/>
            <a:ext cx="7888224" cy="1206574"/>
            <a:chOff x="781050" y="2222426"/>
            <a:chExt cx="7888224" cy="12810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84BD91-033B-40A5-A6A4-27ACB79BFE0C}"/>
                </a:ext>
              </a:extLst>
            </p:cNvPr>
            <p:cNvGrpSpPr/>
            <p:nvPr/>
          </p:nvGrpSpPr>
          <p:grpSpPr>
            <a:xfrm>
              <a:off x="781050" y="2222426"/>
              <a:ext cx="7888224" cy="1281067"/>
              <a:chOff x="787908" y="2276855"/>
              <a:chExt cx="7888224" cy="1281067"/>
            </a:xfrm>
          </p:grpSpPr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6BF74740-0C20-451E-9B32-A6A7910AF9BD}"/>
                  </a:ext>
                </a:extLst>
              </p:cNvPr>
              <p:cNvSpPr/>
              <p:nvPr/>
            </p:nvSpPr>
            <p:spPr>
              <a:xfrm>
                <a:off x="787908" y="2276855"/>
                <a:ext cx="7888224" cy="128106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6">
                <a:extLst>
                  <a:ext uri="{FF2B5EF4-FFF2-40B4-BE49-F238E27FC236}">
                    <a16:creationId xmlns:a16="http://schemas.microsoft.com/office/drawing/2014/main" id="{D713DCBB-E85F-42BD-BD7B-3CC593DB9DD7}"/>
                  </a:ext>
                </a:extLst>
              </p:cNvPr>
              <p:cNvSpPr/>
              <p:nvPr/>
            </p:nvSpPr>
            <p:spPr>
              <a:xfrm>
                <a:off x="3132582" y="2349245"/>
                <a:ext cx="1440180" cy="361315"/>
              </a:xfrm>
              <a:custGeom>
                <a:avLst/>
                <a:gdLst/>
                <a:ahLst/>
                <a:cxnLst/>
                <a:rect l="l" t="t" r="r" b="b"/>
                <a:pathLst>
                  <a:path w="1440179" h="361314">
                    <a:moveTo>
                      <a:pt x="0" y="361188"/>
                    </a:moveTo>
                    <a:lnTo>
                      <a:pt x="1440180" y="361188"/>
                    </a:lnTo>
                    <a:lnTo>
                      <a:pt x="1440180" y="0"/>
                    </a:lnTo>
                    <a:lnTo>
                      <a:pt x="0" y="0"/>
                    </a:lnTo>
                    <a:lnTo>
                      <a:pt x="0" y="361188"/>
                    </a:lnTo>
                    <a:close/>
                  </a:path>
                </a:pathLst>
              </a:custGeom>
              <a:solidFill>
                <a:srgbClr val="4F81BC">
                  <a:alpha val="25097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9CD9AD44-3112-4820-A4A8-02D14F8FA4EA}"/>
                </a:ext>
              </a:extLst>
            </p:cNvPr>
            <p:cNvSpPr/>
            <p:nvPr/>
          </p:nvSpPr>
          <p:spPr>
            <a:xfrm>
              <a:off x="3137918" y="2325770"/>
              <a:ext cx="1440180" cy="361315"/>
            </a:xfrm>
            <a:custGeom>
              <a:avLst/>
              <a:gdLst/>
              <a:ahLst/>
              <a:cxnLst/>
              <a:rect l="l" t="t" r="r" b="b"/>
              <a:pathLst>
                <a:path w="1440179" h="361314">
                  <a:moveTo>
                    <a:pt x="0" y="361188"/>
                  </a:moveTo>
                  <a:lnTo>
                    <a:pt x="1440180" y="361188"/>
                  </a:lnTo>
                  <a:lnTo>
                    <a:pt x="1440180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5FBE6B8D-71BC-4316-8B49-53A673898836}"/>
              </a:ext>
            </a:extLst>
          </p:cNvPr>
          <p:cNvSpPr txBox="1"/>
          <p:nvPr/>
        </p:nvSpPr>
        <p:spPr>
          <a:xfrm>
            <a:off x="1388573" y="3551845"/>
            <a:ext cx="7617398" cy="220573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1: </a:t>
            </a:r>
            <a:r>
              <a:rPr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returning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pc="-2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19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2: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</a:t>
            </a:r>
            <a:r>
              <a:rPr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                     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multiples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(i.e.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 </a:t>
            </a:r>
            <a:r>
              <a:rPr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% </a:t>
            </a:r>
            <a:r>
              <a:rPr lang="en-GB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</a:t>
            </a:r>
            <a:r>
              <a:rPr lang="en-GB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pc="-3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272415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pc="-1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3: </a:t>
            </a:r>
            <a:r>
              <a:rPr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lang="en-GB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r>
              <a:rPr lang="en-GB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step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2,</a:t>
            </a:r>
            <a:r>
              <a:rPr spc="-3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pc="-3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  the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current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pc="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spc="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(i.e.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 </a:t>
            </a:r>
            <a:r>
              <a:rPr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% </a:t>
            </a:r>
            <a:r>
              <a:rPr lang="en-GB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</a:t>
            </a:r>
            <a:r>
              <a:rPr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0)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49022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1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Step </a:t>
            </a:r>
            <a:r>
              <a:rPr b="1" spc="-17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4: </a:t>
            </a:r>
            <a:r>
              <a:rPr lang="en-GB" b="1" spc="-17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 </a:t>
            </a:r>
            <a:r>
              <a:rPr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conditional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continued </a:t>
            </a:r>
            <a:r>
              <a:rPr b="1" spc="2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–</a:t>
            </a:r>
            <a:r>
              <a:rPr b="1" spc="-459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otherwise, </a:t>
            </a:r>
            <a:r>
              <a:rPr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 </a:t>
            </a:r>
            <a:r>
              <a:rPr b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every  </a:t>
            </a:r>
            <a:r>
              <a:rPr b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other value </a:t>
            </a:r>
            <a:r>
              <a:rPr b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as a</a:t>
            </a:r>
            <a:r>
              <a:rPr b="1" spc="-3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b="1" spc="-3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</a:t>
            </a:r>
            <a:r>
              <a:rPr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negative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5607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5" y="248694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582383" y="859795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Comprehensions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CA408CF-2B98-4282-AF52-CCB646D7AF12}"/>
              </a:ext>
            </a:extLst>
          </p:cNvPr>
          <p:cNvSpPr txBox="1"/>
          <p:nvPr/>
        </p:nvSpPr>
        <p:spPr>
          <a:xfrm>
            <a:off x="798714" y="1330073"/>
            <a:ext cx="6034405" cy="1106713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b="1" spc="-17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</a:t>
            </a:r>
            <a:r>
              <a:rPr sz="2200" b="1" spc="-15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b="1" spc="-15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Comprehensions</a:t>
            </a:r>
            <a:endParaRPr sz="22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curly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 </a:t>
            </a: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instead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Remember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sets </a:t>
            </a:r>
            <a:r>
              <a:rPr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remove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duplicates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C06EAA3-C4C4-42A2-8821-11D53F3AEB79}"/>
              </a:ext>
            </a:extLst>
          </p:cNvPr>
          <p:cNvSpPr txBox="1"/>
          <p:nvPr/>
        </p:nvSpPr>
        <p:spPr>
          <a:xfrm>
            <a:off x="1115616" y="3198918"/>
            <a:ext cx="4833620" cy="73866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b="1" spc="-8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Dict</a:t>
            </a:r>
            <a:r>
              <a:rPr sz="2000" b="1" spc="-14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3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Comprehensions</a:t>
            </a:r>
            <a:endParaRPr sz="20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754380" algn="l"/>
                <a:tab pos="755015" algn="l"/>
              </a:tabLst>
            </a:pP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 </a:t>
            </a: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colon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(:)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9FCC0EF-C340-4D6A-9BED-5446B6AEDA6F}"/>
              </a:ext>
            </a:extLst>
          </p:cNvPr>
          <p:cNvSpPr txBox="1"/>
          <p:nvPr/>
        </p:nvSpPr>
        <p:spPr>
          <a:xfrm>
            <a:off x="1187624" y="4782552"/>
            <a:ext cx="302641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b="1" spc="-95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Generator</a:t>
            </a:r>
            <a:r>
              <a:rPr sz="2200" b="1" spc="-185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50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</a:t>
            </a:r>
            <a:endParaRPr sz="2200" b="1" dirty="0">
              <a:solidFill>
                <a:srgbClr val="D65E06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ED03D71-8AB5-47C0-B9D1-E06EC25D0BAD}"/>
              </a:ext>
            </a:extLst>
          </p:cNvPr>
          <p:cNvSpPr/>
          <p:nvPr/>
        </p:nvSpPr>
        <p:spPr>
          <a:xfrm>
            <a:off x="1979713" y="2502633"/>
            <a:ext cx="3214649" cy="652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CBDF113-C2F2-4B81-80D4-DEF5310C36E2}"/>
              </a:ext>
            </a:extLst>
          </p:cNvPr>
          <p:cNvSpPr/>
          <p:nvPr/>
        </p:nvSpPr>
        <p:spPr>
          <a:xfrm>
            <a:off x="2051720" y="4030248"/>
            <a:ext cx="3672408" cy="692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0E42554-8ED5-47C2-BA9B-B0D75EE89D81}"/>
              </a:ext>
            </a:extLst>
          </p:cNvPr>
          <p:cNvSpPr/>
          <p:nvPr/>
        </p:nvSpPr>
        <p:spPr>
          <a:xfrm>
            <a:off x="1619672" y="5193363"/>
            <a:ext cx="6022994" cy="76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9243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46053-CC17-C048-A391-61ED2B4F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18" y="2636912"/>
            <a:ext cx="8219256" cy="562074"/>
          </a:xfrm>
        </p:spPr>
        <p:txBody>
          <a:bodyPr/>
          <a:lstStyle/>
          <a:p>
            <a:r>
              <a:rPr lang="en-US" dirty="0"/>
              <a:t>Python programming (Part 3)</a:t>
            </a:r>
          </a:p>
        </p:txBody>
      </p:sp>
    </p:spTree>
    <p:extLst>
      <p:ext uri="{BB962C8B-B14F-4D97-AF65-F5344CB8AC3E}">
        <p14:creationId xmlns:p14="http://schemas.microsoft.com/office/powerpoint/2010/main" val="299106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F937BE28-8754-4EC6-9CE5-1CDA0F0E1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04664"/>
            <a:ext cx="29489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A2A4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Data Wrangling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714D651-BCAC-45BD-B71A-41DC59743832}"/>
              </a:ext>
            </a:extLst>
          </p:cNvPr>
          <p:cNvSpPr txBox="1"/>
          <p:nvPr/>
        </p:nvSpPr>
        <p:spPr>
          <a:xfrm>
            <a:off x="755576" y="1186399"/>
            <a:ext cx="7861934" cy="423898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Aka.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“Data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Munging”</a:t>
            </a:r>
            <a:endParaRPr lang="en-GB" sz="2400" spc="-6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endParaRPr sz="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process 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2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cleaning </a:t>
            </a:r>
            <a:r>
              <a:rPr sz="2200" b="1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200" b="1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formatting </a:t>
            </a:r>
            <a:r>
              <a:rPr sz="2200" b="1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transforming </a:t>
            </a:r>
            <a:r>
              <a:rPr sz="2200" spc="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its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raw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 </a:t>
            </a:r>
            <a:r>
              <a:rPr sz="22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into</a:t>
            </a:r>
            <a:r>
              <a:rPr lang="en-GB" sz="22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 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2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usable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lang="en-GB"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further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analysis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35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“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Most data scientists spend much of their </a:t>
            </a:r>
            <a:r>
              <a:rPr lang="en-US" sz="2000" i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time cleaning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and </a:t>
            </a:r>
            <a:r>
              <a:rPr lang="en-US" sz="2000" i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formatting data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. The rest spend most of their time complaining that there is no available data to do what they want to do!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”</a:t>
            </a:r>
          </a:p>
          <a:p>
            <a:pPr marL="4585335">
              <a:lnSpc>
                <a:spcPct val="100000"/>
              </a:lnSpc>
              <a:spcBef>
                <a:spcPts val="1780"/>
              </a:spcBef>
            </a:pPr>
            <a:r>
              <a:rPr sz="1200" b="1" i="1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S.S </a:t>
            </a:r>
            <a:r>
              <a:rPr sz="1200" b="1" i="1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Skiena, </a:t>
            </a:r>
            <a:r>
              <a:rPr sz="1200" b="1" i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200" b="1" i="1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sz="1200" b="1" i="1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Science </a:t>
            </a:r>
            <a:r>
              <a:rPr sz="1200" b="1" i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Design </a:t>
            </a:r>
            <a:r>
              <a:rPr sz="1200" b="1" i="1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Manual</a:t>
            </a:r>
            <a:r>
              <a:rPr sz="1200" b="1" i="1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200" b="1" i="1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(2017)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Garbage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=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Garbage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059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irty data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0264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F937BE28-8754-4EC6-9CE5-1CDA0F0E1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35283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dirty="0">
                <a:solidFill>
                  <a:srgbClr val="1A2A4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Dirty </a:t>
            </a:r>
            <a:r>
              <a:rPr sz="3200" dirty="0">
                <a:solidFill>
                  <a:srgbClr val="1A2A4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Data </a:t>
            </a:r>
            <a:r>
              <a:rPr lang="en-GB" sz="3200" dirty="0">
                <a:solidFill>
                  <a:srgbClr val="1A2A4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Sample</a:t>
            </a:r>
            <a:endParaRPr sz="3200" dirty="0">
              <a:solidFill>
                <a:srgbClr val="1A2A4F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991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051788-777D-485A-AEF3-442FFAE6C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88" y="2854325"/>
            <a:ext cx="5795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</a:t>
            </a:r>
            <a:r>
              <a:rPr spc="-34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GB" spc="-34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2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spc="-32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“good” </a:t>
            </a:r>
            <a:r>
              <a:rPr spc="-19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pc="13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2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format?</a:t>
            </a:r>
          </a:p>
        </p:txBody>
      </p:sp>
    </p:spTree>
    <p:extLst>
      <p:ext uri="{BB962C8B-B14F-4D97-AF65-F5344CB8AC3E}">
        <p14:creationId xmlns:p14="http://schemas.microsoft.com/office/powerpoint/2010/main" val="18147208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74415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390C404-4FF1-4C34-8D1B-2F84043ED1F2}"/>
              </a:ext>
            </a:extLst>
          </p:cNvPr>
          <p:cNvSpPr txBox="1"/>
          <p:nvPr/>
        </p:nvSpPr>
        <p:spPr>
          <a:xfrm>
            <a:off x="827584" y="908720"/>
            <a:ext cx="7704856" cy="51033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spc="-14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Good </a:t>
            </a:r>
            <a:r>
              <a:rPr sz="24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sz="2400" spc="-6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formats </a:t>
            </a:r>
            <a:r>
              <a:rPr sz="2400" spc="-8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could</a:t>
            </a:r>
            <a:r>
              <a:rPr sz="2400" spc="-2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be:</a:t>
            </a:r>
            <a:endParaRPr sz="24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270000" marR="492759" indent="-342900">
              <a:spcBef>
                <a:spcPts val="120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200" b="1" spc="-3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Easy </a:t>
            </a:r>
            <a:r>
              <a:rPr lang="en-GB" sz="2200" b="1" spc="-3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200" b="1" spc="-1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computers </a:t>
            </a:r>
            <a:r>
              <a:rPr sz="2200" b="1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b="1" spc="-1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parse 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2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2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logical</a:t>
            </a:r>
            <a:r>
              <a:rPr lang="en-GB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and </a:t>
            </a:r>
            <a:r>
              <a:rPr sz="2200" spc="-9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consistent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120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200" b="1" spc="-31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Easy </a:t>
            </a:r>
            <a:r>
              <a:rPr lang="en-GB" sz="2200" b="1" spc="-31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200" b="1" spc="-114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200" b="1" spc="-145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people </a:t>
            </a:r>
            <a:r>
              <a:rPr sz="2200" b="1" spc="-9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b="1" spc="-145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 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</a:t>
            </a:r>
            <a:r>
              <a:rPr sz="2200" spc="-6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Eyeballing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”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</a:t>
            </a:r>
            <a:r>
              <a:rPr lang="en-GB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lang="en-GB"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essential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scenarios.</a:t>
            </a:r>
            <a:r>
              <a:rPr sz="2200" spc="-3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60000" lvl="1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directory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right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one?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60000" lvl="1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 </a:t>
            </a: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fields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really</a:t>
            </a:r>
            <a:r>
              <a:rPr spc="-2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contain?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60000" lvl="1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range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expected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particular</a:t>
            </a:r>
            <a:r>
              <a:rPr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field?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8000" marR="53975" lvl="1" indent="-342900">
              <a:spcBef>
                <a:spcPts val="120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may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through </a:t>
            </a:r>
            <a:r>
              <a:rPr sz="20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clear 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delimiting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symbols,</a:t>
            </a:r>
            <a:r>
              <a:rPr sz="2000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human- 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readable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text-encoded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formats,</a:t>
            </a:r>
            <a:r>
              <a:rPr sz="20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etc.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08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200" b="1" spc="-13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Widely </a:t>
            </a:r>
            <a:r>
              <a:rPr sz="2200" b="1" spc="-22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lang="en-GB" sz="2200" b="1" spc="-22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20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z="2200" b="1" spc="-11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z="2200" b="1" spc="-16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tools</a:t>
            </a:r>
            <a:r>
              <a:rPr lang="en-GB" sz="2200" b="1" spc="-16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7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200" b="1" spc="-245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systems</a:t>
            </a:r>
            <a:r>
              <a:rPr sz="2200" b="1" spc="85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8000" marR="5080" lvl="2" indent="-342900">
              <a:spcBef>
                <a:spcPts val="120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lang="en-GB"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allows mixing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matching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various</a:t>
            </a:r>
            <a:r>
              <a:rPr sz="2000" spc="-2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2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resources, 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best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facilitated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through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lang="en-GB"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popular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standard</a:t>
            </a:r>
            <a:r>
              <a:rPr sz="20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95137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74415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7148DDB-F2FE-4AA1-AD97-CC4C8B323019}"/>
              </a:ext>
            </a:extLst>
          </p:cNvPr>
          <p:cNvSpPr txBox="1"/>
          <p:nvPr/>
        </p:nvSpPr>
        <p:spPr>
          <a:xfrm>
            <a:off x="971600" y="908720"/>
            <a:ext cx="6408712" cy="22205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sz="2400" b="1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Most </a:t>
            </a:r>
            <a:r>
              <a:rPr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common </a:t>
            </a:r>
            <a:r>
              <a:rPr sz="2400" b="1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b="1" spc="-2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formats</a:t>
            </a:r>
            <a:r>
              <a:rPr sz="2400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Comma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XML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eXtensible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Markup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Language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JavaScript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r>
              <a:rPr sz="24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Notation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Database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36728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74415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EE67719-694E-4EDE-BD99-F33925A57166}"/>
              </a:ext>
            </a:extLst>
          </p:cNvPr>
          <p:cNvSpPr txBox="1"/>
          <p:nvPr/>
        </p:nvSpPr>
        <p:spPr>
          <a:xfrm>
            <a:off x="549885" y="813016"/>
            <a:ext cx="7848872" cy="29200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sz="2400" b="1" spc="-4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b="1" spc="-1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Comma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</a:t>
            </a:r>
            <a:r>
              <a:rPr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442800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3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Field</a:t>
            </a:r>
            <a:r>
              <a:rPr lang="en-GB" sz="2400" spc="-13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names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first</a:t>
            </a:r>
            <a:r>
              <a:rPr sz="24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row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44280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29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Each </a:t>
            </a:r>
            <a:r>
              <a:rPr lang="en-GB" sz="2400" spc="-229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400" spc="-114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 </a:t>
            </a:r>
            <a:r>
              <a:rPr sz="2400" spc="-10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z="2400" spc="-19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3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comma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(or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delimiter)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66800" marR="508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Delimiter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 </a:t>
            </a:r>
            <a:r>
              <a:rPr sz="2000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</a:t>
            </a:r>
            <a:r>
              <a:rPr sz="2000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000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characters </a:t>
            </a:r>
            <a:r>
              <a:rPr sz="2000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000" spc="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000" spc="-4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4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</a:t>
            </a:r>
            <a:r>
              <a:rPr sz="2000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specify </a:t>
            </a:r>
            <a:r>
              <a:rPr sz="20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boundary 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between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regions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0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442800" indent="-342900">
              <a:spcBef>
                <a:spcPts val="55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Each </a:t>
            </a:r>
            <a:r>
              <a:rPr lang="en-GB" sz="2400"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row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carriage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44280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Notepad++ </a:t>
            </a:r>
            <a:r>
              <a:rPr lang="en-GB"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eyeballing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(or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spreadsheet</a:t>
            </a:r>
            <a:r>
              <a:rPr sz="24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application)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89" y="3789040"/>
            <a:ext cx="700568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B2484-79F2-4CCD-92C5-EED20555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40" y="980728"/>
            <a:ext cx="8280920" cy="208823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Scientific Python Development IDE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Full featured IDE. Ideal for larger codebases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Syntax highlighting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Exploration and editing of variables from a GUI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Spyder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19DFB-164A-44CA-8268-EC5BC7A6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031647"/>
            <a:ext cx="5162550" cy="3800475"/>
          </a:xfrm>
          <a:prstGeom prst="rect">
            <a:avLst/>
          </a:prstGeom>
        </p:spPr>
      </p:pic>
      <p:pic>
        <p:nvPicPr>
          <p:cNvPr id="11266" name="Picture 2" descr="Image result for spyder python logo">
            <a:extLst>
              <a:ext uri="{FF2B5EF4-FFF2-40B4-BE49-F238E27FC236}">
                <a16:creationId xmlns:a16="http://schemas.microsoft.com/office/drawing/2014/main" id="{B2451F9A-A919-4462-8016-CF1680D2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61" y="260648"/>
            <a:ext cx="1110630" cy="11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69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74415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22DEFCE-6185-4E9B-BE6C-D794D055A0CE}"/>
              </a:ext>
            </a:extLst>
          </p:cNvPr>
          <p:cNvSpPr txBox="1"/>
          <p:nvPr/>
        </p:nvSpPr>
        <p:spPr>
          <a:xfrm>
            <a:off x="474370" y="777363"/>
            <a:ext cx="7781894" cy="12734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4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CSV </a:t>
            </a:r>
            <a:r>
              <a:rPr lang="en-GB"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lang="en-GB" sz="2400" b="1" spc="-1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Comma </a:t>
            </a:r>
            <a:r>
              <a:rPr lang="en-GB"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Separated</a:t>
            </a:r>
            <a:r>
              <a:rPr lang="en-GB"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endParaRPr lang="en-GB"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Notepad++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eyeballing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(or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spreadsheet</a:t>
            </a:r>
            <a:r>
              <a:rPr sz="24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application)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Notepad++ 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show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</a:t>
            </a: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characters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EFCB441-456F-415F-8F2E-F55B33B39012}"/>
              </a:ext>
            </a:extLst>
          </p:cNvPr>
          <p:cNvSpPr/>
          <p:nvPr/>
        </p:nvSpPr>
        <p:spPr>
          <a:xfrm>
            <a:off x="166414" y="2128348"/>
            <a:ext cx="8639420" cy="1250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DFED660-6392-47CC-A218-43F9CF31CA33}"/>
              </a:ext>
            </a:extLst>
          </p:cNvPr>
          <p:cNvSpPr/>
          <p:nvPr/>
        </p:nvSpPr>
        <p:spPr>
          <a:xfrm>
            <a:off x="338166" y="3782712"/>
            <a:ext cx="8467668" cy="2648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7C0F451-2B94-4DA7-A0D7-D5C9635CFC35}"/>
              </a:ext>
            </a:extLst>
          </p:cNvPr>
          <p:cNvSpPr/>
          <p:nvPr/>
        </p:nvSpPr>
        <p:spPr>
          <a:xfrm>
            <a:off x="7817773" y="2677117"/>
            <a:ext cx="280084" cy="330503"/>
          </a:xfrm>
          <a:custGeom>
            <a:avLst/>
            <a:gdLst/>
            <a:ahLst/>
            <a:cxnLst/>
            <a:rect l="l" t="t" r="r" b="b"/>
            <a:pathLst>
              <a:path w="288290" h="361314">
                <a:moveTo>
                  <a:pt x="144018" y="0"/>
                </a:moveTo>
                <a:lnTo>
                  <a:pt x="105745" y="6454"/>
                </a:lnTo>
                <a:lnTo>
                  <a:pt x="71345" y="24666"/>
                </a:lnTo>
                <a:lnTo>
                  <a:pt x="42195" y="52911"/>
                </a:lnTo>
                <a:lnTo>
                  <a:pt x="19670" y="89464"/>
                </a:lnTo>
                <a:lnTo>
                  <a:pt x="5147" y="132600"/>
                </a:lnTo>
                <a:lnTo>
                  <a:pt x="0" y="180594"/>
                </a:lnTo>
                <a:lnTo>
                  <a:pt x="5147" y="228587"/>
                </a:lnTo>
                <a:lnTo>
                  <a:pt x="19670" y="271723"/>
                </a:lnTo>
                <a:lnTo>
                  <a:pt x="42195" y="308276"/>
                </a:lnTo>
                <a:lnTo>
                  <a:pt x="71345" y="336521"/>
                </a:lnTo>
                <a:lnTo>
                  <a:pt x="105745" y="354733"/>
                </a:lnTo>
                <a:lnTo>
                  <a:pt x="144018" y="361188"/>
                </a:lnTo>
                <a:lnTo>
                  <a:pt x="182290" y="354733"/>
                </a:lnTo>
                <a:lnTo>
                  <a:pt x="216690" y="336521"/>
                </a:lnTo>
                <a:lnTo>
                  <a:pt x="245840" y="308276"/>
                </a:lnTo>
                <a:lnTo>
                  <a:pt x="268365" y="271723"/>
                </a:lnTo>
                <a:lnTo>
                  <a:pt x="282888" y="228587"/>
                </a:lnTo>
                <a:lnTo>
                  <a:pt x="288036" y="180594"/>
                </a:lnTo>
                <a:lnTo>
                  <a:pt x="282888" y="132600"/>
                </a:lnTo>
                <a:lnTo>
                  <a:pt x="268365" y="89464"/>
                </a:lnTo>
                <a:lnTo>
                  <a:pt x="245840" y="52911"/>
                </a:lnTo>
                <a:lnTo>
                  <a:pt x="216690" y="24666"/>
                </a:lnTo>
                <a:lnTo>
                  <a:pt x="182290" y="6454"/>
                </a:lnTo>
                <a:lnTo>
                  <a:pt x="144018" y="0"/>
                </a:lnTo>
                <a:close/>
              </a:path>
            </a:pathLst>
          </a:custGeom>
          <a:solidFill>
            <a:srgbClr val="C0504D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1F0F35F-A49F-44F5-81D0-09B48880C3BF}"/>
              </a:ext>
            </a:extLst>
          </p:cNvPr>
          <p:cNvSpPr/>
          <p:nvPr/>
        </p:nvSpPr>
        <p:spPr>
          <a:xfrm>
            <a:off x="7855070" y="2644385"/>
            <a:ext cx="280084" cy="330503"/>
          </a:xfrm>
          <a:custGeom>
            <a:avLst/>
            <a:gdLst/>
            <a:ahLst/>
            <a:cxnLst/>
            <a:rect l="l" t="t" r="r" b="b"/>
            <a:pathLst>
              <a:path w="288290" h="361314">
                <a:moveTo>
                  <a:pt x="0" y="180594"/>
                </a:moveTo>
                <a:lnTo>
                  <a:pt x="5147" y="132600"/>
                </a:lnTo>
                <a:lnTo>
                  <a:pt x="19670" y="89464"/>
                </a:lnTo>
                <a:lnTo>
                  <a:pt x="42195" y="52911"/>
                </a:lnTo>
                <a:lnTo>
                  <a:pt x="71345" y="24666"/>
                </a:lnTo>
                <a:lnTo>
                  <a:pt x="105745" y="6454"/>
                </a:lnTo>
                <a:lnTo>
                  <a:pt x="144018" y="0"/>
                </a:lnTo>
                <a:lnTo>
                  <a:pt x="182290" y="6454"/>
                </a:lnTo>
                <a:lnTo>
                  <a:pt x="216690" y="24666"/>
                </a:lnTo>
                <a:lnTo>
                  <a:pt x="245840" y="52911"/>
                </a:lnTo>
                <a:lnTo>
                  <a:pt x="268365" y="89464"/>
                </a:lnTo>
                <a:lnTo>
                  <a:pt x="282888" y="132600"/>
                </a:lnTo>
                <a:lnTo>
                  <a:pt x="288036" y="180594"/>
                </a:lnTo>
                <a:lnTo>
                  <a:pt x="282888" y="228587"/>
                </a:lnTo>
                <a:lnTo>
                  <a:pt x="268365" y="271723"/>
                </a:lnTo>
                <a:lnTo>
                  <a:pt x="245840" y="308276"/>
                </a:lnTo>
                <a:lnTo>
                  <a:pt x="216690" y="336521"/>
                </a:lnTo>
                <a:lnTo>
                  <a:pt x="182290" y="354733"/>
                </a:lnTo>
                <a:lnTo>
                  <a:pt x="144018" y="361188"/>
                </a:lnTo>
                <a:lnTo>
                  <a:pt x="105745" y="354733"/>
                </a:lnTo>
                <a:lnTo>
                  <a:pt x="71345" y="336521"/>
                </a:lnTo>
                <a:lnTo>
                  <a:pt x="42195" y="308276"/>
                </a:lnTo>
                <a:lnTo>
                  <a:pt x="19670" y="271723"/>
                </a:lnTo>
                <a:lnTo>
                  <a:pt x="5147" y="228587"/>
                </a:lnTo>
                <a:lnTo>
                  <a:pt x="0" y="18059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0174637-21A1-45EF-AA95-19444ABFB82C}"/>
              </a:ext>
            </a:extLst>
          </p:cNvPr>
          <p:cNvSpPr/>
          <p:nvPr/>
        </p:nvSpPr>
        <p:spPr>
          <a:xfrm>
            <a:off x="8460760" y="2793718"/>
            <a:ext cx="280084" cy="329342"/>
          </a:xfrm>
          <a:custGeom>
            <a:avLst/>
            <a:gdLst/>
            <a:ahLst/>
            <a:cxnLst/>
            <a:rect l="l" t="t" r="r" b="b"/>
            <a:pathLst>
              <a:path w="288290" h="360045">
                <a:moveTo>
                  <a:pt x="144018" y="0"/>
                </a:moveTo>
                <a:lnTo>
                  <a:pt x="105745" y="6424"/>
                </a:lnTo>
                <a:lnTo>
                  <a:pt x="71345" y="24553"/>
                </a:lnTo>
                <a:lnTo>
                  <a:pt x="42195" y="52673"/>
                </a:lnTo>
                <a:lnTo>
                  <a:pt x="19670" y="89069"/>
                </a:lnTo>
                <a:lnTo>
                  <a:pt x="5147" y="132027"/>
                </a:lnTo>
                <a:lnTo>
                  <a:pt x="0" y="179832"/>
                </a:lnTo>
                <a:lnTo>
                  <a:pt x="5147" y="227636"/>
                </a:lnTo>
                <a:lnTo>
                  <a:pt x="19670" y="270594"/>
                </a:lnTo>
                <a:lnTo>
                  <a:pt x="42195" y="306990"/>
                </a:lnTo>
                <a:lnTo>
                  <a:pt x="71345" y="335110"/>
                </a:lnTo>
                <a:lnTo>
                  <a:pt x="105745" y="353239"/>
                </a:lnTo>
                <a:lnTo>
                  <a:pt x="144018" y="359663"/>
                </a:lnTo>
                <a:lnTo>
                  <a:pt x="182290" y="353239"/>
                </a:lnTo>
                <a:lnTo>
                  <a:pt x="216690" y="335110"/>
                </a:lnTo>
                <a:lnTo>
                  <a:pt x="245840" y="306990"/>
                </a:lnTo>
                <a:lnTo>
                  <a:pt x="268365" y="270594"/>
                </a:lnTo>
                <a:lnTo>
                  <a:pt x="282888" y="227636"/>
                </a:lnTo>
                <a:lnTo>
                  <a:pt x="288035" y="179832"/>
                </a:lnTo>
                <a:lnTo>
                  <a:pt x="282888" y="132027"/>
                </a:lnTo>
                <a:lnTo>
                  <a:pt x="268365" y="89069"/>
                </a:lnTo>
                <a:lnTo>
                  <a:pt x="245840" y="52673"/>
                </a:lnTo>
                <a:lnTo>
                  <a:pt x="216690" y="24553"/>
                </a:lnTo>
                <a:lnTo>
                  <a:pt x="182290" y="6424"/>
                </a:lnTo>
                <a:lnTo>
                  <a:pt x="144018" y="0"/>
                </a:lnTo>
                <a:close/>
              </a:path>
            </a:pathLst>
          </a:custGeom>
          <a:solidFill>
            <a:srgbClr val="C0504D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E81FDCC-CD27-4E64-9905-F0813B651F8F}"/>
              </a:ext>
            </a:extLst>
          </p:cNvPr>
          <p:cNvSpPr/>
          <p:nvPr/>
        </p:nvSpPr>
        <p:spPr>
          <a:xfrm>
            <a:off x="8438174" y="2803177"/>
            <a:ext cx="280084" cy="329342"/>
          </a:xfrm>
          <a:custGeom>
            <a:avLst/>
            <a:gdLst/>
            <a:ahLst/>
            <a:cxnLst/>
            <a:rect l="l" t="t" r="r" b="b"/>
            <a:pathLst>
              <a:path w="288290" h="360045">
                <a:moveTo>
                  <a:pt x="0" y="179832"/>
                </a:moveTo>
                <a:lnTo>
                  <a:pt x="5147" y="132027"/>
                </a:lnTo>
                <a:lnTo>
                  <a:pt x="19670" y="89069"/>
                </a:lnTo>
                <a:lnTo>
                  <a:pt x="42195" y="52673"/>
                </a:lnTo>
                <a:lnTo>
                  <a:pt x="71345" y="24553"/>
                </a:lnTo>
                <a:lnTo>
                  <a:pt x="105745" y="6424"/>
                </a:lnTo>
                <a:lnTo>
                  <a:pt x="144018" y="0"/>
                </a:lnTo>
                <a:lnTo>
                  <a:pt x="182290" y="6424"/>
                </a:lnTo>
                <a:lnTo>
                  <a:pt x="216690" y="24553"/>
                </a:lnTo>
                <a:lnTo>
                  <a:pt x="245840" y="52673"/>
                </a:lnTo>
                <a:lnTo>
                  <a:pt x="268365" y="89069"/>
                </a:lnTo>
                <a:lnTo>
                  <a:pt x="282888" y="132027"/>
                </a:lnTo>
                <a:lnTo>
                  <a:pt x="288035" y="179832"/>
                </a:lnTo>
                <a:lnTo>
                  <a:pt x="282888" y="227636"/>
                </a:lnTo>
                <a:lnTo>
                  <a:pt x="268365" y="270594"/>
                </a:lnTo>
                <a:lnTo>
                  <a:pt x="245840" y="306990"/>
                </a:lnTo>
                <a:lnTo>
                  <a:pt x="216690" y="335110"/>
                </a:lnTo>
                <a:lnTo>
                  <a:pt x="182290" y="353239"/>
                </a:lnTo>
                <a:lnTo>
                  <a:pt x="144018" y="359663"/>
                </a:lnTo>
                <a:lnTo>
                  <a:pt x="105745" y="353239"/>
                </a:lnTo>
                <a:lnTo>
                  <a:pt x="71345" y="335110"/>
                </a:lnTo>
                <a:lnTo>
                  <a:pt x="42195" y="306990"/>
                </a:lnTo>
                <a:lnTo>
                  <a:pt x="19670" y="270594"/>
                </a:lnTo>
                <a:lnTo>
                  <a:pt x="5147" y="227636"/>
                </a:lnTo>
                <a:lnTo>
                  <a:pt x="0" y="179832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F812093-8075-491A-9C53-35826C8E236E}"/>
              </a:ext>
            </a:extLst>
          </p:cNvPr>
          <p:cNvSpPr/>
          <p:nvPr/>
        </p:nvSpPr>
        <p:spPr>
          <a:xfrm>
            <a:off x="8299035" y="2995026"/>
            <a:ext cx="280084" cy="329342"/>
          </a:xfrm>
          <a:custGeom>
            <a:avLst/>
            <a:gdLst/>
            <a:ahLst/>
            <a:cxnLst/>
            <a:rect l="l" t="t" r="r" b="b"/>
            <a:pathLst>
              <a:path w="288290" h="360045">
                <a:moveTo>
                  <a:pt x="144018" y="0"/>
                </a:moveTo>
                <a:lnTo>
                  <a:pt x="105745" y="6424"/>
                </a:lnTo>
                <a:lnTo>
                  <a:pt x="71345" y="24553"/>
                </a:lnTo>
                <a:lnTo>
                  <a:pt x="42195" y="52673"/>
                </a:lnTo>
                <a:lnTo>
                  <a:pt x="19670" y="89069"/>
                </a:lnTo>
                <a:lnTo>
                  <a:pt x="5147" y="132027"/>
                </a:lnTo>
                <a:lnTo>
                  <a:pt x="0" y="179832"/>
                </a:lnTo>
                <a:lnTo>
                  <a:pt x="5147" y="227636"/>
                </a:lnTo>
                <a:lnTo>
                  <a:pt x="19670" y="270594"/>
                </a:lnTo>
                <a:lnTo>
                  <a:pt x="42195" y="306990"/>
                </a:lnTo>
                <a:lnTo>
                  <a:pt x="71345" y="335110"/>
                </a:lnTo>
                <a:lnTo>
                  <a:pt x="105745" y="353239"/>
                </a:lnTo>
                <a:lnTo>
                  <a:pt x="144018" y="359663"/>
                </a:lnTo>
                <a:lnTo>
                  <a:pt x="182290" y="353239"/>
                </a:lnTo>
                <a:lnTo>
                  <a:pt x="216690" y="335110"/>
                </a:lnTo>
                <a:lnTo>
                  <a:pt x="245840" y="306990"/>
                </a:lnTo>
                <a:lnTo>
                  <a:pt x="268365" y="270594"/>
                </a:lnTo>
                <a:lnTo>
                  <a:pt x="282888" y="227636"/>
                </a:lnTo>
                <a:lnTo>
                  <a:pt x="288035" y="179832"/>
                </a:lnTo>
                <a:lnTo>
                  <a:pt x="282888" y="132027"/>
                </a:lnTo>
                <a:lnTo>
                  <a:pt x="268365" y="89069"/>
                </a:lnTo>
                <a:lnTo>
                  <a:pt x="245840" y="52673"/>
                </a:lnTo>
                <a:lnTo>
                  <a:pt x="216690" y="24553"/>
                </a:lnTo>
                <a:lnTo>
                  <a:pt x="182290" y="6424"/>
                </a:lnTo>
                <a:lnTo>
                  <a:pt x="144018" y="0"/>
                </a:lnTo>
                <a:close/>
              </a:path>
            </a:pathLst>
          </a:custGeom>
          <a:solidFill>
            <a:srgbClr val="C0504D">
              <a:alpha val="3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4290BAD-992E-4975-B96D-DD54FF593A77}"/>
              </a:ext>
            </a:extLst>
          </p:cNvPr>
          <p:cNvSpPr/>
          <p:nvPr/>
        </p:nvSpPr>
        <p:spPr>
          <a:xfrm>
            <a:off x="8299035" y="2985490"/>
            <a:ext cx="280084" cy="329342"/>
          </a:xfrm>
          <a:custGeom>
            <a:avLst/>
            <a:gdLst/>
            <a:ahLst/>
            <a:cxnLst/>
            <a:rect l="l" t="t" r="r" b="b"/>
            <a:pathLst>
              <a:path w="288290" h="360045">
                <a:moveTo>
                  <a:pt x="0" y="179832"/>
                </a:moveTo>
                <a:lnTo>
                  <a:pt x="5147" y="132027"/>
                </a:lnTo>
                <a:lnTo>
                  <a:pt x="19670" y="89069"/>
                </a:lnTo>
                <a:lnTo>
                  <a:pt x="42195" y="52673"/>
                </a:lnTo>
                <a:lnTo>
                  <a:pt x="71345" y="24553"/>
                </a:lnTo>
                <a:lnTo>
                  <a:pt x="105745" y="6424"/>
                </a:lnTo>
                <a:lnTo>
                  <a:pt x="144018" y="0"/>
                </a:lnTo>
                <a:lnTo>
                  <a:pt x="182290" y="6424"/>
                </a:lnTo>
                <a:lnTo>
                  <a:pt x="216690" y="24553"/>
                </a:lnTo>
                <a:lnTo>
                  <a:pt x="245840" y="52673"/>
                </a:lnTo>
                <a:lnTo>
                  <a:pt x="268365" y="89069"/>
                </a:lnTo>
                <a:lnTo>
                  <a:pt x="282888" y="132027"/>
                </a:lnTo>
                <a:lnTo>
                  <a:pt x="288035" y="179832"/>
                </a:lnTo>
                <a:lnTo>
                  <a:pt x="282888" y="227636"/>
                </a:lnTo>
                <a:lnTo>
                  <a:pt x="268365" y="270594"/>
                </a:lnTo>
                <a:lnTo>
                  <a:pt x="245840" y="306990"/>
                </a:lnTo>
                <a:lnTo>
                  <a:pt x="216690" y="335110"/>
                </a:lnTo>
                <a:lnTo>
                  <a:pt x="182290" y="353239"/>
                </a:lnTo>
                <a:lnTo>
                  <a:pt x="144018" y="359663"/>
                </a:lnTo>
                <a:lnTo>
                  <a:pt x="105745" y="353239"/>
                </a:lnTo>
                <a:lnTo>
                  <a:pt x="71345" y="335110"/>
                </a:lnTo>
                <a:lnTo>
                  <a:pt x="42195" y="306990"/>
                </a:lnTo>
                <a:lnTo>
                  <a:pt x="19670" y="270594"/>
                </a:lnTo>
                <a:lnTo>
                  <a:pt x="5147" y="227636"/>
                </a:lnTo>
                <a:lnTo>
                  <a:pt x="0" y="179832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3060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260648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9101368-CAB1-4C0F-BF6D-AEED583B98D8}"/>
              </a:ext>
            </a:extLst>
          </p:cNvPr>
          <p:cNvSpPr txBox="1"/>
          <p:nvPr/>
        </p:nvSpPr>
        <p:spPr>
          <a:xfrm>
            <a:off x="683568" y="765915"/>
            <a:ext cx="7710750" cy="269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354965" algn="l"/>
                <a:tab pos="355600" algn="l"/>
              </a:tabLst>
            </a:pPr>
            <a:r>
              <a:rPr sz="2400" b="1" spc="-3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b="1" spc="-1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JavaScript </a:t>
            </a:r>
            <a:r>
              <a:rPr sz="2400" b="1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r>
              <a:rPr sz="2400" b="1" spc="-2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2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Notation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6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Lightweight </a:t>
            </a:r>
            <a:r>
              <a:rPr sz="2000" spc="-8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000" spc="-16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</a:t>
            </a:r>
            <a:endParaRPr sz="2000" dirty="0">
              <a:solidFill>
                <a:srgbClr val="6600FF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Human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Machine-readable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b="1" spc="-10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Name: </a:t>
            </a:r>
            <a:r>
              <a:rPr sz="2000" b="1" spc="-13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r>
              <a:rPr sz="2000" b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pairs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9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 </a:t>
            </a:r>
            <a:r>
              <a:rPr sz="2000" spc="-6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held </a:t>
            </a:r>
            <a:r>
              <a:rPr sz="2000" spc="-2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000" spc="-5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curly </a:t>
            </a:r>
            <a:r>
              <a:rPr sz="2000" spc="-9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{</a:t>
            </a:r>
            <a:r>
              <a:rPr sz="20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}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14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Arrays </a:t>
            </a:r>
            <a:r>
              <a:rPr sz="2000" spc="-6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held </a:t>
            </a:r>
            <a:r>
              <a:rPr sz="2000" spc="-2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000" spc="-135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Square </a:t>
            </a:r>
            <a:r>
              <a:rPr sz="2000" spc="-1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 </a:t>
            </a:r>
            <a:r>
              <a:rPr sz="2000" spc="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[</a:t>
            </a:r>
            <a:r>
              <a:rPr sz="20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]</a:t>
            </a:r>
            <a:endParaRPr lang="en-GB" sz="2000" spc="55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 for storing and exchanging data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ECA091D-6AF5-4ACA-BD8F-A6B6BD206C4B}"/>
              </a:ext>
            </a:extLst>
          </p:cNvPr>
          <p:cNvSpPr/>
          <p:nvPr/>
        </p:nvSpPr>
        <p:spPr>
          <a:xfrm>
            <a:off x="1691680" y="3573016"/>
            <a:ext cx="5917465" cy="230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9371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1560" y="141277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syntax for storing and exchanging data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is a text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Written with JavaScript object notation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</a:t>
            </a:r>
            <a:r>
              <a:rPr lang="en-GB" sz="24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client/server</a:t>
            </a:r>
            <a:r>
              <a:rPr lang="en-GB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communication JSON objects are passed</a:t>
            </a:r>
          </a:p>
          <a:p>
            <a:endParaRPr lang="en-GB" sz="14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77" y="260648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677" y="787112"/>
            <a:ext cx="963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pc="-3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326278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CB2ADF-9F15-4B12-BAD7-1B75D7007180}"/>
              </a:ext>
            </a:extLst>
          </p:cNvPr>
          <p:cNvSpPr/>
          <p:nvPr/>
        </p:nvSpPr>
        <p:spPr>
          <a:xfrm>
            <a:off x="539552" y="908720"/>
            <a:ext cx="8064896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use JSON?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JSON format is text only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</a:t>
            </a:r>
          </a:p>
          <a:p>
            <a:pPr marL="540000" lvl="1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asy to send to and from a server</a:t>
            </a:r>
          </a:p>
          <a:p>
            <a:pPr marL="540000" lvl="1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as a data format by any programming language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JavaScript has a built in function to convert a string, written in JSON format, into native JavaScript objects: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sz="24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JSON.parse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83367F7-9705-43A1-B94D-FEF0FAAEF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677" y="260648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</p:spTree>
    <p:extLst>
      <p:ext uri="{BB962C8B-B14F-4D97-AF65-F5344CB8AC3E}">
        <p14:creationId xmlns:p14="http://schemas.microsoft.com/office/powerpoint/2010/main" val="19462041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B02D08-F324-4416-B187-C167AE07B9F6}"/>
              </a:ext>
            </a:extLst>
          </p:cNvPr>
          <p:cNvSpPr/>
          <p:nvPr/>
        </p:nvSpPr>
        <p:spPr>
          <a:xfrm>
            <a:off x="467544" y="1314520"/>
            <a:ext cx="8064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Syntax Rules: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erived from JavaScript object notation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is in name(key): value pairs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is separated by commas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Curly braces hold objects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Square brackets hold arrays</a:t>
            </a:r>
            <a:endParaRPr lang="en-US" sz="2400" b="0" i="0" dirty="0">
              <a:solidFill>
                <a:srgbClr val="00B0F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7E44954-FEF7-4FA4-8172-5794B3FAE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188640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29201-1D51-4E6D-8093-3C4462FDFC38}"/>
              </a:ext>
            </a:extLst>
          </p:cNvPr>
          <p:cNvSpPr/>
          <p:nvPr/>
        </p:nvSpPr>
        <p:spPr>
          <a:xfrm>
            <a:off x="311897" y="689291"/>
            <a:ext cx="963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pc="-3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231FB-9079-48BD-92C2-504D9BE16060}"/>
              </a:ext>
            </a:extLst>
          </p:cNvPr>
          <p:cNvSpPr/>
          <p:nvPr/>
        </p:nvSpPr>
        <p:spPr>
          <a:xfrm>
            <a:off x="971600" y="4634962"/>
            <a:ext cx="5541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 </a:t>
            </a:r>
            <a:r>
              <a:rPr lang="en-US" sz="16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keys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must be strings, written with double quotes</a:t>
            </a:r>
            <a:endParaRPr lang="en-GB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EFF55A-6D62-446D-B402-152F6A1B4FB7}"/>
              </a:ext>
            </a:extLst>
          </p:cNvPr>
          <p:cNvGrpSpPr/>
          <p:nvPr/>
        </p:nvGrpSpPr>
        <p:grpSpPr>
          <a:xfrm>
            <a:off x="1043608" y="3690588"/>
            <a:ext cx="3350597" cy="841519"/>
            <a:chOff x="586755" y="3717032"/>
            <a:chExt cx="3350597" cy="8415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463E3A-8FD5-4214-8C31-11E001EA10B5}"/>
                </a:ext>
              </a:extLst>
            </p:cNvPr>
            <p:cNvGrpSpPr/>
            <p:nvPr/>
          </p:nvGrpSpPr>
          <p:grpSpPr>
            <a:xfrm>
              <a:off x="586755" y="3717032"/>
              <a:ext cx="3350597" cy="841519"/>
              <a:chOff x="586755" y="3717032"/>
              <a:chExt cx="3350597" cy="8415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4B312D-C653-4355-BBA1-8FED4F230C00}"/>
                  </a:ext>
                </a:extLst>
              </p:cNvPr>
              <p:cNvSpPr/>
              <p:nvPr/>
            </p:nvSpPr>
            <p:spPr>
              <a:xfrm>
                <a:off x="586755" y="3717032"/>
                <a:ext cx="3350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myJson</a:t>
                </a:r>
                <a:r>
                  <a:rPr lang="en-GB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={ </a:t>
                </a:r>
                <a:r>
                  <a:rPr lang="en-GB" dirty="0">
                    <a:solidFill>
                      <a:srgbClr val="A52A2A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GB" dirty="0" err="1">
                    <a:solidFill>
                      <a:srgbClr val="A52A2A"/>
                    </a:solidFill>
                    <a:latin typeface="Consolas" panose="020B0609020204030204" pitchFamily="49" charset="0"/>
                  </a:rPr>
                  <a:t>name"</a:t>
                </a:r>
                <a:r>
                  <a:rPr lang="en-GB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:</a:t>
                </a:r>
                <a:r>
                  <a:rPr lang="en-GB" dirty="0" err="1">
                    <a:solidFill>
                      <a:srgbClr val="A52A2A"/>
                    </a:solidFill>
                    <a:latin typeface="Consolas" panose="020B0609020204030204" pitchFamily="49" charset="0"/>
                  </a:rPr>
                  <a:t>"John</a:t>
                </a:r>
                <a:r>
                  <a:rPr lang="en-GB" dirty="0">
                    <a:solidFill>
                      <a:srgbClr val="A52A2A"/>
                    </a:solidFill>
                    <a:latin typeface="Consolas" panose="020B0609020204030204" pitchFamily="49" charset="0"/>
                  </a:rPr>
                  <a:t>"</a:t>
                </a:r>
                <a:r>
                  <a:rPr lang="en-GB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}</a:t>
                </a:r>
                <a:endParaRPr lang="en-GB" dirty="0"/>
              </a:p>
            </p:txBody>
          </p:sp>
          <p:sp>
            <p:nvSpPr>
              <p:cNvPr id="10" name="Right Brace 9">
                <a:extLst>
                  <a:ext uri="{FF2B5EF4-FFF2-40B4-BE49-F238E27FC236}">
                    <a16:creationId xmlns:a16="http://schemas.microsoft.com/office/drawing/2014/main" id="{AB112609-D4A6-458E-8217-514485D5E2AF}"/>
                  </a:ext>
                </a:extLst>
              </p:cNvPr>
              <p:cNvSpPr/>
              <p:nvPr/>
            </p:nvSpPr>
            <p:spPr>
              <a:xfrm rot="5400000">
                <a:off x="2519772" y="3704483"/>
                <a:ext cx="216024" cy="864096"/>
              </a:xfrm>
              <a:prstGeom prst="rightBrac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D38736-95EC-4DCD-8837-F03BEAE10745}"/>
                  </a:ext>
                </a:extLst>
              </p:cNvPr>
              <p:cNvSpPr/>
              <p:nvPr/>
            </p:nvSpPr>
            <p:spPr>
              <a:xfrm>
                <a:off x="2107738" y="4189219"/>
                <a:ext cx="126719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key : value </a:t>
                </a:r>
                <a:endParaRPr lang="en-GB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BCE78A-FE79-4C9C-9FC4-022F674CD364}"/>
                </a:ext>
              </a:extLst>
            </p:cNvPr>
            <p:cNvGrpSpPr/>
            <p:nvPr/>
          </p:nvGrpSpPr>
          <p:grpSpPr>
            <a:xfrm>
              <a:off x="602366" y="4028518"/>
              <a:ext cx="1032914" cy="435666"/>
              <a:chOff x="602366" y="4028518"/>
              <a:chExt cx="1032914" cy="43566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B70D36-40FA-400E-BD88-98AB6948B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4028518"/>
                <a:ext cx="0" cy="2160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6EFB2-15EE-481E-A0FC-D2F6F7979D54}"/>
                  </a:ext>
                </a:extLst>
              </p:cNvPr>
              <p:cNvSpPr txBox="1"/>
              <p:nvPr/>
            </p:nvSpPr>
            <p:spPr>
              <a:xfrm>
                <a:off x="602366" y="4177030"/>
                <a:ext cx="1032914" cy="2871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fontScale="62500" lnSpcReduction="20000"/>
              </a:bodyPr>
              <a:lstStyle/>
              <a:p>
                <a:r>
                  <a:rPr lang="en-GB" b="1" dirty="0">
                    <a:solidFill>
                      <a:srgbClr val="6600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JSON Object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4494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FFF0CB0-AA63-4D9A-B507-7984861FFB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188640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1E6E7-444A-4CE0-9E2D-6CB09CE24E8C}"/>
              </a:ext>
            </a:extLst>
          </p:cNvPr>
          <p:cNvSpPr/>
          <p:nvPr/>
        </p:nvSpPr>
        <p:spPr>
          <a:xfrm>
            <a:off x="311897" y="689291"/>
            <a:ext cx="963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pc="-3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6E862-E084-45C0-AFC1-4616DC78551C}"/>
              </a:ext>
            </a:extLst>
          </p:cNvPr>
          <p:cNvSpPr/>
          <p:nvPr/>
        </p:nvSpPr>
        <p:spPr>
          <a:xfrm>
            <a:off x="323528" y="1274066"/>
            <a:ext cx="814853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myObj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6600FF"/>
                </a:solidFill>
                <a:latin typeface="Consolas" panose="020B0609020204030204" pitchFamily="49" charset="0"/>
              </a:rPr>
              <a:t>{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name"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"John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"age"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"cars"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2400" b="1" dirty="0">
                <a:solidFill>
                  <a:srgbClr val="357E29"/>
                </a:solidFill>
                <a:latin typeface="Consolas" panose="020B0609020204030204" pitchFamily="49" charset="0"/>
              </a:rPr>
              <a:t>[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 {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name"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"Ford"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"models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:[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Fiesta"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"Focus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Mustang"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 },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name"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"BMW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"models"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:[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"320"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"X3"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"X5"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] },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name"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dirty="0" err="1">
                <a:solidFill>
                  <a:srgbClr val="A52A2A"/>
                </a:solidFill>
                <a:latin typeface="Consolas" panose="020B0609020204030204" pitchFamily="49" charset="0"/>
              </a:rPr>
              <a:t>"Fiat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"models"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:[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"500"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"Panda"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] }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      </a:t>
            </a:r>
            <a:r>
              <a:rPr lang="en-GB" sz="2400" b="1" dirty="0">
                <a:solidFill>
                  <a:srgbClr val="357E29"/>
                </a:solidFill>
                <a:latin typeface="Consolas" panose="020B0609020204030204" pitchFamily="49" charset="0"/>
              </a:rPr>
              <a:t>]</a:t>
            </a:r>
            <a:br>
              <a:rPr lang="en-GB" dirty="0"/>
            </a:b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    </a:t>
            </a:r>
            <a:r>
              <a:rPr lang="en-GB" sz="2400" b="1" dirty="0">
                <a:solidFill>
                  <a:srgbClr val="660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b="1" dirty="0">
              <a:solidFill>
                <a:srgbClr val="6600FF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EF80D-919C-46C0-B8AB-B5FD12144FB5}"/>
              </a:ext>
            </a:extLst>
          </p:cNvPr>
          <p:cNvCxnSpPr/>
          <p:nvPr/>
        </p:nvCxnSpPr>
        <p:spPr>
          <a:xfrm flipV="1">
            <a:off x="1606863" y="836712"/>
            <a:ext cx="2965137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39F9CF-BE57-43C1-8F40-0ED6F92D4329}"/>
              </a:ext>
            </a:extLst>
          </p:cNvPr>
          <p:cNvCxnSpPr>
            <a:cxnSpLocks/>
          </p:cNvCxnSpPr>
          <p:nvPr/>
        </p:nvCxnSpPr>
        <p:spPr>
          <a:xfrm flipV="1">
            <a:off x="1187624" y="908720"/>
            <a:ext cx="3384376" cy="3312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6CFB0B-5FFD-4DF2-A62E-EEB1FBD06086}"/>
              </a:ext>
            </a:extLst>
          </p:cNvPr>
          <p:cNvSpPr txBox="1"/>
          <p:nvPr/>
        </p:nvSpPr>
        <p:spPr>
          <a:xfrm>
            <a:off x="4608003" y="656086"/>
            <a:ext cx="2929133" cy="5052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Start and end of JSON object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C1FF72E-F134-48E7-BC10-6DDCFD6C7C46}"/>
              </a:ext>
            </a:extLst>
          </p:cNvPr>
          <p:cNvSpPr/>
          <p:nvPr/>
        </p:nvSpPr>
        <p:spPr>
          <a:xfrm>
            <a:off x="2627785" y="1750480"/>
            <a:ext cx="144016" cy="814424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0497EE-360C-45DB-B245-C98589BE3BBA}"/>
              </a:ext>
            </a:extLst>
          </p:cNvPr>
          <p:cNvCxnSpPr>
            <a:stCxn id="15" idx="1"/>
          </p:cNvCxnSpPr>
          <p:nvPr/>
        </p:nvCxnSpPr>
        <p:spPr>
          <a:xfrm flipV="1">
            <a:off x="2771801" y="2136951"/>
            <a:ext cx="1512167" cy="20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E3D12D-7DE8-4672-859A-40349E403FD4}"/>
              </a:ext>
            </a:extLst>
          </p:cNvPr>
          <p:cNvSpPr txBox="1"/>
          <p:nvPr/>
        </p:nvSpPr>
        <p:spPr>
          <a:xfrm>
            <a:off x="4247938" y="1879044"/>
            <a:ext cx="212426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GB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myObj</a:t>
            </a:r>
            <a:r>
              <a:rPr lang="en-GB" sz="1400" dirty="0">
                <a:latin typeface="Cambria" panose="02040503050406030204" pitchFamily="18" charset="0"/>
                <a:ea typeface="Cambria" panose="02040503050406030204" pitchFamily="18" charset="0"/>
              </a:rPr>
              <a:t> has three data each separated by comma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F84C8-FAB8-407D-948F-B42F7071B9D2}"/>
              </a:ext>
            </a:extLst>
          </p:cNvPr>
          <p:cNvSpPr txBox="1"/>
          <p:nvPr/>
        </p:nvSpPr>
        <p:spPr>
          <a:xfrm>
            <a:off x="1919335" y="4212705"/>
            <a:ext cx="6552728" cy="132469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GB" sz="2000" b="1" i="1" dirty="0">
                <a:solidFill>
                  <a:srgbClr val="C711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“cars” has more complex </a:t>
            </a:r>
            <a:r>
              <a:rPr lang="en-GB" sz="2000" b="1" i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</a:t>
            </a:r>
            <a:r>
              <a:rPr lang="en-GB" sz="2000" i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array</a:t>
            </a:r>
            <a:r>
              <a:rPr lang="en-GB" sz="20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has three </a:t>
            </a:r>
            <a:r>
              <a:rPr lang="en-GB" sz="2000" b="1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Each</a:t>
            </a:r>
            <a:r>
              <a:rPr lang="en-GB" sz="200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b="1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</a:t>
            </a:r>
            <a:r>
              <a:rPr lang="en-GB" sz="200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has data “</a:t>
            </a:r>
            <a:r>
              <a:rPr lang="en-GB" sz="2000" dirty="0">
                <a:solidFill>
                  <a:srgbClr val="0099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name”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and “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models”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BDF9772-4324-4244-88B0-005317400C95}"/>
              </a:ext>
            </a:extLst>
          </p:cNvPr>
          <p:cNvSpPr/>
          <p:nvPr/>
        </p:nvSpPr>
        <p:spPr>
          <a:xfrm>
            <a:off x="971600" y="2951375"/>
            <a:ext cx="360040" cy="6936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9527D-D479-40C3-B42D-DCCEB53B8B1F}"/>
              </a:ext>
            </a:extLst>
          </p:cNvPr>
          <p:cNvSpPr txBox="1"/>
          <p:nvPr/>
        </p:nvSpPr>
        <p:spPr>
          <a:xfrm>
            <a:off x="115887" y="3007816"/>
            <a:ext cx="963725" cy="5807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1050" b="1" dirty="0">
                <a:solidFill>
                  <a:schemeClr val="accent6">
                    <a:lumMod val="50000"/>
                  </a:schemeClr>
                </a:solidFill>
              </a:rPr>
              <a:t>3 JSON object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B3D5520-75EE-4228-8A0C-05CE8CDDCFDA}"/>
              </a:ext>
            </a:extLst>
          </p:cNvPr>
          <p:cNvSpPr/>
          <p:nvPr/>
        </p:nvSpPr>
        <p:spPr>
          <a:xfrm>
            <a:off x="6299173" y="5455211"/>
            <a:ext cx="14401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524B8-8377-4194-B53A-61C0ADE3984D}"/>
              </a:ext>
            </a:extLst>
          </p:cNvPr>
          <p:cNvSpPr txBox="1"/>
          <p:nvPr/>
        </p:nvSpPr>
        <p:spPr>
          <a:xfrm>
            <a:off x="4860032" y="5661248"/>
            <a:ext cx="3744416" cy="6573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models</a:t>
            </a:r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” key has array of string values </a:t>
            </a:r>
          </a:p>
        </p:txBody>
      </p:sp>
    </p:spTree>
    <p:extLst>
      <p:ext uri="{BB962C8B-B14F-4D97-AF65-F5344CB8AC3E}">
        <p14:creationId xmlns:p14="http://schemas.microsoft.com/office/powerpoint/2010/main" val="26088214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66446"/>
            <a:ext cx="25666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sz="3200" spc="-26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3200" spc="-290" dirty="0">
                <a:latin typeface="Cambria" panose="02040503050406030204" pitchFamily="18" charset="0"/>
                <a:ea typeface="Cambria" panose="02040503050406030204" pitchFamily="18" charset="0"/>
              </a:rPr>
              <a:t>Formats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BA684BE-3414-4AFA-BACC-B4D64538BDA1}"/>
              </a:ext>
            </a:extLst>
          </p:cNvPr>
          <p:cNvSpPr txBox="1"/>
          <p:nvPr/>
        </p:nvSpPr>
        <p:spPr>
          <a:xfrm>
            <a:off x="1937817" y="1371887"/>
            <a:ext cx="43136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  <a:hlinkClick r:id="rId3"/>
              </a:rPr>
              <a:t>http://jsonviewer.stack.hu/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42BEA6A-C1AB-4D3C-98D5-F703DD7841E1}"/>
              </a:ext>
            </a:extLst>
          </p:cNvPr>
          <p:cNvSpPr/>
          <p:nvPr/>
        </p:nvSpPr>
        <p:spPr>
          <a:xfrm>
            <a:off x="2051720" y="1988840"/>
            <a:ext cx="4085844" cy="3896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0DACC-E97C-43BB-8692-C5241ABC57C2}"/>
              </a:ext>
            </a:extLst>
          </p:cNvPr>
          <p:cNvSpPr/>
          <p:nvPr/>
        </p:nvSpPr>
        <p:spPr>
          <a:xfrm>
            <a:off x="323528" y="771713"/>
            <a:ext cx="963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spc="-3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JSON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374410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0F4E00BC-19E9-4AF5-84A2-84CA038A9A61}"/>
              </a:ext>
            </a:extLst>
          </p:cNvPr>
          <p:cNvSpPr txBox="1"/>
          <p:nvPr/>
        </p:nvSpPr>
        <p:spPr>
          <a:xfrm>
            <a:off x="1907704" y="3114491"/>
            <a:ext cx="5616624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lang="en-GB" sz="4000" b="1" spc="-27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 </a:t>
            </a:r>
            <a:r>
              <a:rPr lang="en-GB" sz="4000" b="1" spc="-5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lang="en-GB" sz="4000" b="1" spc="-17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4000" b="1" spc="-16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</a:p>
          <a:p>
            <a:pPr marR="5080" algn="ctr">
              <a:lnSpc>
                <a:spcPct val="100000"/>
              </a:lnSpc>
              <a:spcBef>
                <a:spcPts val="105"/>
              </a:spcBef>
            </a:pPr>
            <a:r>
              <a:rPr lang="en-GB" sz="4000" b="1" spc="-16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Reading Files</a:t>
            </a:r>
            <a:endParaRPr lang="en-GB" sz="4000" b="1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2060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0EDD09-DD03-4C56-9969-794999C58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274190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Reading 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7AF050-1948-4763-93CA-5B498A45B940}"/>
              </a:ext>
            </a:extLst>
          </p:cNvPr>
          <p:cNvSpPr txBox="1"/>
          <p:nvPr/>
        </p:nvSpPr>
        <p:spPr>
          <a:xfrm>
            <a:off x="289130" y="937571"/>
            <a:ext cx="8532440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Let’s assume you have a sample text file you wish to process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44973-7003-427C-B532-16904DBF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2" y="1556792"/>
            <a:ext cx="8362950" cy="2000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EEFA5D-E63C-495C-B30F-337EC8D5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966" y="3972862"/>
            <a:ext cx="5832648" cy="13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1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0F45D4-CE7E-44EB-9629-EC00340E7D0B}"/>
              </a:ext>
            </a:extLst>
          </p:cNvPr>
          <p:cNvSpPr txBox="1"/>
          <p:nvPr/>
        </p:nvSpPr>
        <p:spPr>
          <a:xfrm>
            <a:off x="280066" y="807248"/>
            <a:ext cx="85838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Syntax of Python open file function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1200"/>
              </a:spcAft>
            </a:pP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file_object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</a:rPr>
              <a:t> = open("</a:t>
            </a:r>
            <a:r>
              <a:rPr lang="en-GB" sz="22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filename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</a:rPr>
              <a:t>", "</a:t>
            </a:r>
            <a:r>
              <a:rPr lang="en-GB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</a:rPr>
              <a:t>") 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filename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: gives name of the file that the file object has opened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attribute of a file object tells you which mode a file was opened in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C43A7865-E7C4-4AB4-8643-CEEAFEA18D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604" y="195286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E84198-B30D-4DB3-BA7A-04C69E181CE0}"/>
              </a:ext>
            </a:extLst>
          </p:cNvPr>
          <p:cNvGraphicFramePr>
            <a:graphicFrameLocks noGrp="1"/>
          </p:cNvGraphicFramePr>
          <p:nvPr/>
        </p:nvGraphicFramePr>
        <p:xfrm>
          <a:off x="2123728" y="2987632"/>
          <a:ext cx="5472608" cy="346570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472408003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3688008132"/>
                    </a:ext>
                  </a:extLst>
                </a:gridCol>
              </a:tblGrid>
              <a:tr h="226918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>
                          <a:effectLst/>
                        </a:rPr>
                        <a:t>Mode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>
                          <a:effectLst/>
                        </a:rPr>
                        <a:t>Description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1006691600"/>
                  </a:ext>
                </a:extLst>
              </a:tr>
              <a:tr h="31166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'r'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This is the default mode. It Opens file for reading.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2390097679"/>
                  </a:ext>
                </a:extLst>
              </a:tr>
              <a:tr h="799477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'w'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This Mode Opens file for writing.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If file does not exist, it creates a new file.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If file exists it truncates the file.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1339563347"/>
                  </a:ext>
                </a:extLst>
              </a:tr>
              <a:tr h="433615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'x'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Creates a new file. If file already exists, the operation fails.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2599703460"/>
                  </a:ext>
                </a:extLst>
              </a:tr>
              <a:tr h="433615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'a'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Open file in append mode.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If file does not exist, it creates a new file.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2568570140"/>
                  </a:ext>
                </a:extLst>
              </a:tr>
              <a:tr h="31166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't'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This is the default mode. It opens in text mode.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320053809"/>
                  </a:ext>
                </a:extLst>
              </a:tr>
              <a:tr h="226918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>
                          <a:effectLst/>
                        </a:rPr>
                        <a:t>'b'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This opens in binary mode.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3594429367"/>
                  </a:ext>
                </a:extLst>
              </a:tr>
              <a:tr h="311661"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dirty="0">
                          <a:effectLst/>
                        </a:rPr>
                        <a:t>'+'</a:t>
                      </a:r>
                    </a:p>
                  </a:txBody>
                  <a:tcPr marL="51431" marR="51431" marT="51431" marB="514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This will open a file for reading and writing (updating)</a:t>
                      </a:r>
                    </a:p>
                  </a:txBody>
                  <a:tcPr marL="51431" marR="51431" marT="51431" marB="51431"/>
                </a:tc>
                <a:extLst>
                  <a:ext uri="{0D108BD9-81ED-4DB2-BD59-A6C34878D82A}">
                    <a16:rowId xmlns:a16="http://schemas.microsoft.com/office/drawing/2014/main" val="246255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90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B2484-79F2-4CCD-92C5-EED20555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40" y="1052736"/>
            <a:ext cx="8280920" cy="216024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very lightweight application, acts like an “enhanced terminal”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Useful for quickly checking Python object help documents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Also supports inline figures, multi-line editing, syntax highlighting etc.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219256" cy="562074"/>
          </a:xfrm>
        </p:spPr>
        <p:txBody>
          <a:bodyPr/>
          <a:lstStyle/>
          <a:p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QtConsole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93A1C8-5B06-425E-A75A-7BE7DBC9F536}"/>
              </a:ext>
            </a:extLst>
          </p:cNvPr>
          <p:cNvSpPr/>
          <p:nvPr/>
        </p:nvSpPr>
        <p:spPr>
          <a:xfrm>
            <a:off x="2118556" y="6021288"/>
            <a:ext cx="6203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this module I recommend using </a:t>
            </a:r>
            <a:r>
              <a:rPr lang="en-US" sz="20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notebook</a:t>
            </a:r>
            <a:endParaRPr lang="en-GB"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F0CF9-9C6F-4146-9268-B2238F99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033489"/>
            <a:ext cx="4464496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33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199555-D4E5-48F8-AF6E-FDFBE365E1E5}"/>
              </a:ext>
            </a:extLst>
          </p:cNvPr>
          <p:cNvSpPr txBox="1"/>
          <p:nvPr/>
        </p:nvSpPr>
        <p:spPr>
          <a:xfrm>
            <a:off x="395536" y="908720"/>
            <a:ext cx="8424936" cy="22749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5430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Interact with this file by creating a file object, using  the open function</a:t>
            </a: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12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Note:</a:t>
            </a:r>
            <a:endParaRPr sz="22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64000" marR="508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 (r, </a:t>
            </a:r>
            <a:r>
              <a:rPr sz="22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w, 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a,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r+)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define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sz="22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opened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64000" marR="21272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GB"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i="1" spc="-114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close</a:t>
            </a:r>
            <a:r>
              <a:rPr sz="2200" i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200" i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200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2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200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after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interaction</a:t>
            </a:r>
            <a:r>
              <a:rPr sz="2200" spc="-45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complete </a:t>
            </a:r>
            <a:r>
              <a:rPr sz="22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 </a:t>
            </a:r>
            <a:r>
              <a:rPr sz="22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 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limits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</a:t>
            </a:r>
            <a:r>
              <a:rPr sz="2200" spc="-3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3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reached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74A9BB5-E137-499A-A1CC-5EB7D5BF3E60}"/>
              </a:ext>
            </a:extLst>
          </p:cNvPr>
          <p:cNvSpPr txBox="1"/>
          <p:nvPr/>
        </p:nvSpPr>
        <p:spPr>
          <a:xfrm>
            <a:off x="1187624" y="5361518"/>
            <a:ext cx="64693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‘</a:t>
            </a:r>
            <a:r>
              <a:rPr sz="2200" b="1" spc="-1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r+’</a:t>
            </a:r>
            <a:r>
              <a:rPr sz="2200" b="1" spc="-1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</a:t>
            </a:r>
            <a:r>
              <a:rPr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</a:t>
            </a:r>
            <a:r>
              <a:rPr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open</a:t>
            </a: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write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D0AA9B5-A55F-41DA-9925-0CBE468DA07A}"/>
              </a:ext>
            </a:extLst>
          </p:cNvPr>
          <p:cNvSpPr/>
          <p:nvPr/>
        </p:nvSpPr>
        <p:spPr>
          <a:xfrm>
            <a:off x="1691680" y="3183702"/>
            <a:ext cx="5039868" cy="215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2216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0C33D5-6602-495D-98AE-46EF10C7E035}"/>
              </a:ext>
            </a:extLst>
          </p:cNvPr>
          <p:cNvSpPr txBox="1"/>
          <p:nvPr/>
        </p:nvSpPr>
        <p:spPr>
          <a:xfrm>
            <a:off x="377432" y="908720"/>
            <a:ext cx="787512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read text file in Python:</a:t>
            </a:r>
          </a:p>
          <a:p>
            <a:pPr marL="285750" indent="-28575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Call open()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builtin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function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filepath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mode passed as arguments. open() function returns a file object</a:t>
            </a:r>
          </a:p>
          <a:p>
            <a:pPr marL="285750" indent="-28575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Call read() method on the file object. read() returns a string</a:t>
            </a:r>
          </a:p>
          <a:p>
            <a:pPr marL="285750" indent="-285750" algn="l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returned string is the complete text from the text file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2F1B76-96D9-402E-B007-E032422AF4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 Text File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235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 Text File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7B3A185-9689-4378-A896-9017C58048B1}"/>
              </a:ext>
            </a:extLst>
          </p:cNvPr>
          <p:cNvSpPr txBox="1"/>
          <p:nvPr/>
        </p:nvSpPr>
        <p:spPr>
          <a:xfrm>
            <a:off x="762442" y="934428"/>
            <a:ext cx="2623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lang="en-GB"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974C5F8-C8FF-4BB8-9DBE-239F0DC0AF7B}"/>
              </a:ext>
            </a:extLst>
          </p:cNvPr>
          <p:cNvSpPr txBox="1"/>
          <p:nvPr/>
        </p:nvSpPr>
        <p:spPr>
          <a:xfrm>
            <a:off x="418227" y="3284984"/>
            <a:ext cx="7922895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b="1" i="1" spc="-20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myF</a:t>
            </a:r>
            <a:r>
              <a:rPr sz="2200" b="1" i="1" spc="-20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ile</a:t>
            </a:r>
            <a:r>
              <a:rPr sz="2200" b="1" i="1" spc="-2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z="2200" b="1" spc="-5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r>
              <a:rPr sz="2200" b="1" spc="-1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200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sz="2200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</a:t>
            </a:r>
            <a:r>
              <a:rPr sz="2200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next</a:t>
            </a:r>
            <a:r>
              <a:rPr sz="2200" spc="-1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line</a:t>
            </a:r>
            <a:r>
              <a:rPr sz="22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2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 </a:t>
            </a:r>
            <a:r>
              <a:rPr sz="220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until </a:t>
            </a:r>
            <a:r>
              <a:rPr sz="22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end </a:t>
            </a:r>
            <a:r>
              <a:rPr lang="en-GB" sz="22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reached</a:t>
            </a:r>
          </a:p>
          <a:p>
            <a:pPr marL="355600" marR="5080" indent="-342900">
              <a:spcBef>
                <a:spcPts val="6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sz="2200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You can provide the complete or absolute path to the open() function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endParaRPr sz="2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8EE58-4A45-4738-BC85-8645EB0C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42" y="1491353"/>
            <a:ext cx="4124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32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Reading 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54EB47C-FBD9-46FF-877E-B83414D9AAF8}"/>
              </a:ext>
            </a:extLst>
          </p:cNvPr>
          <p:cNvSpPr txBox="1"/>
          <p:nvPr/>
        </p:nvSpPr>
        <p:spPr>
          <a:xfrm>
            <a:off x="762406" y="994409"/>
            <a:ext cx="315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2400" b="1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could 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go</a:t>
            </a:r>
            <a:r>
              <a:rPr lang="en-GB"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3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wrong?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B2DD49-01B8-4790-B878-E98B70777A6A}"/>
              </a:ext>
            </a:extLst>
          </p:cNvPr>
          <p:cNvSpPr/>
          <p:nvPr/>
        </p:nvSpPr>
        <p:spPr>
          <a:xfrm>
            <a:off x="1043608" y="1580388"/>
            <a:ext cx="6294120" cy="184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486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B992A1-7453-457A-9588-28D2DB74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219256" cy="562074"/>
          </a:xfrm>
        </p:spPr>
        <p:txBody>
          <a:bodyPr/>
          <a:lstStyle/>
          <a:p>
            <a:r>
              <a:rPr lang="en-US" sz="3200" i="0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Read Text File Line by Line</a:t>
            </a:r>
            <a:endParaRPr lang="en-GB" sz="3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8E69A-16B7-4756-8075-439F5F69A770}"/>
              </a:ext>
            </a:extLst>
          </p:cNvPr>
          <p:cNvSpPr txBox="1"/>
          <p:nvPr/>
        </p:nvSpPr>
        <p:spPr>
          <a:xfrm>
            <a:off x="210348" y="701196"/>
            <a:ext cx="4588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 err="1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readline</a:t>
            </a:r>
            <a:r>
              <a:rPr lang="en-GB" sz="2000" b="1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() function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4F722-983C-454A-A95E-3B0C49F416B3}"/>
              </a:ext>
            </a:extLst>
          </p:cNvPr>
          <p:cNvSpPr txBox="1"/>
          <p:nvPr/>
        </p:nvSpPr>
        <p:spPr>
          <a:xfrm>
            <a:off x="210348" y="1196752"/>
            <a:ext cx="89336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Read text line by line from a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file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File.readline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() function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Returns the current line and updates its pointer to the next line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So, when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readline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 function is called for the next time, the next line is returned</a:t>
            </a:r>
            <a:endParaRPr lang="en-GB" sz="200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16C61-B9F6-449B-BE68-E8FCC251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37488"/>
            <a:ext cx="2962275" cy="170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340E1-4AFA-4618-BC30-87FF33134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32" y="4612193"/>
            <a:ext cx="2105025" cy="86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B604F-5A8F-4AC0-8F09-BCC91639039C}"/>
              </a:ext>
            </a:extLst>
          </p:cNvPr>
          <p:cNvSpPr txBox="1"/>
          <p:nvPr/>
        </p:nvSpPr>
        <p:spPr>
          <a:xfrm>
            <a:off x="6516216" y="2644170"/>
            <a:ext cx="19442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LineFiles.txt</a:t>
            </a:r>
          </a:p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This is 1st line</a:t>
            </a:r>
          </a:p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This is 2nd line</a:t>
            </a:r>
          </a:p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This is 3rd line</a:t>
            </a:r>
          </a:p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This is 4th line</a:t>
            </a:r>
          </a:p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This is 5th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C766F-A039-43E2-889D-AAEAD2964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5366229"/>
            <a:ext cx="1676400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2CA04-DB53-431A-B1CF-83E065762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5971066"/>
            <a:ext cx="14478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690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Reading 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6943E87-6F0E-4D6B-9F1B-048E04CB3E9B}"/>
              </a:ext>
            </a:extLst>
          </p:cNvPr>
          <p:cNvSpPr txBox="1"/>
          <p:nvPr/>
        </p:nvSpPr>
        <p:spPr>
          <a:xfrm>
            <a:off x="838771" y="973969"/>
            <a:ext cx="47413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could 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go</a:t>
            </a:r>
            <a:r>
              <a:rPr lang="en-GB"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3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wrong?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A57D60B-9878-4A3F-9E0C-DC06C057F5CE}"/>
              </a:ext>
            </a:extLst>
          </p:cNvPr>
          <p:cNvSpPr txBox="1"/>
          <p:nvPr/>
        </p:nvSpPr>
        <p:spPr>
          <a:xfrm>
            <a:off x="971600" y="3662241"/>
            <a:ext cx="592137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try… </a:t>
            </a:r>
            <a:r>
              <a:rPr sz="24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finally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clause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could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handle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offers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convenient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way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doing</a:t>
            </a:r>
            <a:r>
              <a:rPr lang="en-GB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9F3915-58A5-4D1C-986A-4E5FEF07A448}"/>
              </a:ext>
            </a:extLst>
          </p:cNvPr>
          <p:cNvGrpSpPr/>
          <p:nvPr/>
        </p:nvGrpSpPr>
        <p:grpSpPr>
          <a:xfrm>
            <a:off x="1187624" y="1583161"/>
            <a:ext cx="6348221" cy="1848612"/>
            <a:chOff x="1549146" y="1484375"/>
            <a:chExt cx="6348221" cy="1848612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F387EA0-D5FE-4EF1-900A-A156FF3A4CD8}"/>
                </a:ext>
              </a:extLst>
            </p:cNvPr>
            <p:cNvSpPr/>
            <p:nvPr/>
          </p:nvSpPr>
          <p:spPr>
            <a:xfrm>
              <a:off x="1603247" y="1484375"/>
              <a:ext cx="6294120" cy="1848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C61CE43-ECC7-4C67-80A6-3B24FDC9534C}"/>
                </a:ext>
              </a:extLst>
            </p:cNvPr>
            <p:cNvSpPr/>
            <p:nvPr/>
          </p:nvSpPr>
          <p:spPr>
            <a:xfrm>
              <a:off x="1549146" y="2878073"/>
              <a:ext cx="2033270" cy="408940"/>
            </a:xfrm>
            <a:custGeom>
              <a:avLst/>
              <a:gdLst/>
              <a:ahLst/>
              <a:cxnLst/>
              <a:rect l="l" t="t" r="r" b="b"/>
              <a:pathLst>
                <a:path w="2033270" h="408939">
                  <a:moveTo>
                    <a:pt x="0" y="408431"/>
                  </a:moveTo>
                  <a:lnTo>
                    <a:pt x="2033015" y="408431"/>
                  </a:lnTo>
                  <a:lnTo>
                    <a:pt x="2033015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solidFill>
              <a:srgbClr val="C0504D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5B705C0-644B-4FCB-93B1-5D5112432280}"/>
                </a:ext>
              </a:extLst>
            </p:cNvPr>
            <p:cNvSpPr/>
            <p:nvPr/>
          </p:nvSpPr>
          <p:spPr>
            <a:xfrm>
              <a:off x="1549146" y="2878073"/>
              <a:ext cx="2033270" cy="408940"/>
            </a:xfrm>
            <a:custGeom>
              <a:avLst/>
              <a:gdLst/>
              <a:ahLst/>
              <a:cxnLst/>
              <a:rect l="l" t="t" r="r" b="b"/>
              <a:pathLst>
                <a:path w="2033270" h="408939">
                  <a:moveTo>
                    <a:pt x="0" y="408431"/>
                  </a:moveTo>
                  <a:lnTo>
                    <a:pt x="2033015" y="408431"/>
                  </a:lnTo>
                  <a:lnTo>
                    <a:pt x="2033015" y="0"/>
                  </a:lnTo>
                  <a:lnTo>
                    <a:pt x="0" y="0"/>
                  </a:lnTo>
                  <a:lnTo>
                    <a:pt x="0" y="40843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9352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Reading 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F124FD-3BC0-4C4C-8FB7-6F36E55A22D5}"/>
              </a:ext>
            </a:extLst>
          </p:cNvPr>
          <p:cNvSpPr txBox="1"/>
          <p:nvPr/>
        </p:nvSpPr>
        <p:spPr>
          <a:xfrm>
            <a:off x="539552" y="991776"/>
            <a:ext cx="8604448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i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with</a:t>
            </a:r>
            <a:r>
              <a:rPr sz="2400" i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7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automatically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closes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upon</a:t>
            </a:r>
            <a:r>
              <a:rPr sz="2400" spc="-3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7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exiting  </a:t>
            </a:r>
            <a:r>
              <a:rPr sz="2400" b="1" spc="-3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spc="-12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sz="2400" b="1" spc="-8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block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even </a:t>
            </a:r>
            <a:r>
              <a:rPr sz="2400" spc="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exception</a:t>
            </a:r>
            <a:r>
              <a:rPr sz="24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occurs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basic</a:t>
            </a:r>
            <a:r>
              <a:rPr lang="en-GB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GB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4886D0-48EF-4515-A461-AD3DC318DAE2}"/>
              </a:ext>
            </a:extLst>
          </p:cNvPr>
          <p:cNvSpPr txBox="1"/>
          <p:nvPr/>
        </p:nvSpPr>
        <p:spPr>
          <a:xfrm>
            <a:off x="539552" y="4130660"/>
            <a:ext cx="75984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lang="en-GB"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before,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lang="en-GB"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16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for</a:t>
            </a:r>
            <a:r>
              <a:rPr sz="2400" i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i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 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iterate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through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each </a:t>
            </a:r>
            <a:r>
              <a:rPr lang="en-GB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line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lang="en-GB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1E3673-B06E-43AC-8345-FF7B5B1001F1}"/>
              </a:ext>
            </a:extLst>
          </p:cNvPr>
          <p:cNvSpPr/>
          <p:nvPr/>
        </p:nvSpPr>
        <p:spPr>
          <a:xfrm>
            <a:off x="1027642" y="2253238"/>
            <a:ext cx="5328592" cy="146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529A89-E51A-415A-835A-11CC8F1EAB6F}"/>
              </a:ext>
            </a:extLst>
          </p:cNvPr>
          <p:cNvSpPr/>
          <p:nvPr/>
        </p:nvSpPr>
        <p:spPr>
          <a:xfrm>
            <a:off x="5580112" y="2164961"/>
            <a:ext cx="688148" cy="61596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FE35C-91D7-4AB0-9827-809BF09A0AE3}"/>
              </a:ext>
            </a:extLst>
          </p:cNvPr>
          <p:cNvGrpSpPr/>
          <p:nvPr/>
        </p:nvGrpSpPr>
        <p:grpSpPr>
          <a:xfrm>
            <a:off x="2100100" y="4918554"/>
            <a:ext cx="5483352" cy="1228344"/>
            <a:chOff x="1824990" y="4135327"/>
            <a:chExt cx="5483352" cy="1228344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42DBD99-7F2A-45D6-8BFD-6D4AA4B7E6DE}"/>
                </a:ext>
              </a:extLst>
            </p:cNvPr>
            <p:cNvSpPr/>
            <p:nvPr/>
          </p:nvSpPr>
          <p:spPr>
            <a:xfrm>
              <a:off x="1824990" y="4135327"/>
              <a:ext cx="5483352" cy="12283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25997AE-AECF-439F-95B0-B00B8B38715A}"/>
                </a:ext>
              </a:extLst>
            </p:cNvPr>
            <p:cNvSpPr/>
            <p:nvPr/>
          </p:nvSpPr>
          <p:spPr>
            <a:xfrm>
              <a:off x="3978477" y="4602542"/>
              <a:ext cx="588189" cy="267457"/>
            </a:xfrm>
            <a:prstGeom prst="roundRect">
              <a:avLst/>
            </a:prstGeom>
            <a:noFill/>
            <a:ln w="222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7CFA22-CAED-4DAE-B786-748EE0C043EC}"/>
              </a:ext>
            </a:extLst>
          </p:cNvPr>
          <p:cNvSpPr/>
          <p:nvPr/>
        </p:nvSpPr>
        <p:spPr>
          <a:xfrm>
            <a:off x="2139694" y="4045158"/>
            <a:ext cx="1712226" cy="57971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3786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F2DCD-EECB-4B03-934A-07A8C067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9" y="729678"/>
            <a:ext cx="4932040" cy="469582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32064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04" dirty="0">
                <a:latin typeface="Cambria" panose="02040503050406030204" pitchFamily="18" charset="0"/>
                <a:ea typeface="Cambria" panose="02040503050406030204" pitchFamily="18" charset="0"/>
              </a:rPr>
              <a:t>Reading Files in Python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3E49E-2B52-42BE-9F55-D9190981DC1E}"/>
              </a:ext>
            </a:extLst>
          </p:cNvPr>
          <p:cNvSpPr txBox="1"/>
          <p:nvPr/>
        </p:nvSpPr>
        <p:spPr>
          <a:xfrm>
            <a:off x="4283968" y="324694"/>
            <a:ext cx="4359861" cy="22156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GB" b="1" i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with</a:t>
            </a:r>
            <a:r>
              <a:rPr lang="en-GB" i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pc="-70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 </a:t>
            </a:r>
            <a:r>
              <a:rPr lang="en-GB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has </a:t>
            </a:r>
            <a:r>
              <a:rPr lang="en-GB" b="1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colon (:)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to start the </a:t>
            </a:r>
            <a:r>
              <a:rPr lang="en-GB" b="1" spc="-12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lang="en-GB" b="1" spc="-8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block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Therefore, all the file handling operation should go within this block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As soon as  you come out of this block the file will close 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9DFC36-B68E-44F7-ACB6-2C3085AF02EE}"/>
              </a:ext>
            </a:extLst>
          </p:cNvPr>
          <p:cNvCxnSpPr>
            <a:cxnSpLocks/>
          </p:cNvCxnSpPr>
          <p:nvPr/>
        </p:nvCxnSpPr>
        <p:spPr>
          <a:xfrm>
            <a:off x="162309" y="5445224"/>
            <a:ext cx="296953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7414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lang="en-GB" sz="3200" spc="-22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Modules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F65BCAB-0BA4-4011-B0DF-DBA66027811B}"/>
              </a:ext>
            </a:extLst>
          </p:cNvPr>
          <p:cNvSpPr txBox="1"/>
          <p:nvPr/>
        </p:nvSpPr>
        <p:spPr>
          <a:xfrm>
            <a:off x="526291" y="983592"/>
            <a:ext cx="7968615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7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lang="en-GB" sz="2400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consists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r>
              <a:rPr lang="en-GB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Modules 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define </a:t>
            </a:r>
            <a:r>
              <a:rPr sz="2400" b="1" spc="-1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b="1" spc="-2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classes</a:t>
            </a: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lang="en-GB"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b="1" spc="-1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</a:t>
            </a:r>
            <a:r>
              <a:rPr lang="en-GB" sz="2400" b="1" spc="-1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referenced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r>
              <a:rPr sz="24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</a:t>
            </a:r>
            <a:endParaRPr sz="35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lang="en-GB"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</a:t>
            </a:r>
            <a:r>
              <a:rPr lang="en-GB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imported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lang="en-GB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i="1" spc="-14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import</a:t>
            </a:r>
            <a:r>
              <a:rPr sz="2400" i="1" spc="-3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i="1" spc="-3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EACE9D0-A24D-4AA5-A1AE-2B115857D4E9}"/>
              </a:ext>
            </a:extLst>
          </p:cNvPr>
          <p:cNvSpPr txBox="1"/>
          <p:nvPr/>
        </p:nvSpPr>
        <p:spPr>
          <a:xfrm>
            <a:off x="526290" y="3420475"/>
            <a:ext cx="7968615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2905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Include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4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</a:t>
            </a:r>
            <a:r>
              <a:rPr sz="2400" b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6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statements</a:t>
            </a:r>
            <a:r>
              <a:rPr sz="2400" b="1" spc="-11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1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top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GB"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your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notebook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Once </a:t>
            </a:r>
            <a:r>
              <a:rPr lang="en-GB"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GB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imported,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</a:t>
            </a:r>
            <a:r>
              <a:rPr lang="en-GB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accessed </a:t>
            </a:r>
            <a:r>
              <a:rPr lang="en-GB"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051FAE0-0F6B-42FC-BA19-C2DD413E00A8}"/>
              </a:ext>
            </a:extLst>
          </p:cNvPr>
          <p:cNvSpPr/>
          <p:nvPr/>
        </p:nvSpPr>
        <p:spPr>
          <a:xfrm>
            <a:off x="2771800" y="2862556"/>
            <a:ext cx="2628900" cy="503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741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lang="en-GB" sz="3200" spc="-22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Modules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11F264-E088-4648-A920-380D8FBFC3BF}"/>
              </a:ext>
            </a:extLst>
          </p:cNvPr>
          <p:cNvSpPr txBox="1"/>
          <p:nvPr/>
        </p:nvSpPr>
        <p:spPr>
          <a:xfrm>
            <a:off x="672844" y="908720"/>
            <a:ext cx="7931604" cy="164339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spc="-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400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</a:t>
            </a:r>
            <a:r>
              <a:rPr sz="2400" spc="-2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Modules: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10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r>
              <a:rPr lang="en-GB" sz="2400" spc="-110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/Statements/Variables</a:t>
            </a:r>
            <a:r>
              <a:rPr sz="2400" spc="-110" dirty="0">
                <a:solidFill>
                  <a:srgbClr val="D65E0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lang="en-GB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accessed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</a:t>
            </a:r>
            <a:r>
              <a:rPr sz="2400" spc="-2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2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b="1" spc="-1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&lt;</a:t>
            </a:r>
            <a:r>
              <a:rPr sz="2000" b="1" spc="-10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ModuleName</a:t>
            </a:r>
            <a:r>
              <a:rPr sz="2000" b="1" spc="-1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&gt;</a:t>
            </a:r>
            <a:r>
              <a:rPr sz="2000" spc="-1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</a:t>
            </a:r>
            <a:r>
              <a:rPr sz="2000" b="1" spc="-10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&lt;ObjectName&gt;</a:t>
            </a:r>
            <a:endParaRPr sz="20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3DD5AE9-43AB-459D-B208-A3FFC5F94793}"/>
              </a:ext>
            </a:extLst>
          </p:cNvPr>
          <p:cNvSpPr/>
          <p:nvPr/>
        </p:nvSpPr>
        <p:spPr>
          <a:xfrm>
            <a:off x="4355976" y="2492896"/>
            <a:ext cx="2955035" cy="367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AF299AE-83B4-4048-A33F-36791060D743}"/>
              </a:ext>
            </a:extLst>
          </p:cNvPr>
          <p:cNvSpPr/>
          <p:nvPr/>
        </p:nvSpPr>
        <p:spPr>
          <a:xfrm>
            <a:off x="1259632" y="2492896"/>
            <a:ext cx="2724988" cy="1571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7082E9-8AD1-46D4-8404-DB7206F5F776}"/>
              </a:ext>
            </a:extLst>
          </p:cNvPr>
          <p:cNvCxnSpPr/>
          <p:nvPr/>
        </p:nvCxnSpPr>
        <p:spPr>
          <a:xfrm flipH="1">
            <a:off x="2699792" y="2182787"/>
            <a:ext cx="648072" cy="1030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8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BEE105-87C4-41EC-ADF8-973A54C5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49114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Working with </a:t>
            </a: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Jupyter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Notebook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70562-BE22-4210-9AFB-B7D57E30AFF1}"/>
              </a:ext>
            </a:extLst>
          </p:cNvPr>
          <p:cNvSpPr/>
          <p:nvPr/>
        </p:nvSpPr>
        <p:spPr>
          <a:xfrm>
            <a:off x="467544" y="908720"/>
            <a:ext cx="8075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Launch the </a:t>
            </a:r>
            <a:r>
              <a:rPr lang="en-GB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Jupyter</a:t>
            </a:r>
            <a:r>
              <a:rPr lang="en-GB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Notebook from Anaconda Navigator</a:t>
            </a:r>
            <a:endParaRPr lang="en-GB"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E8090-09C7-47D9-9B2B-08853414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49" y="1484784"/>
            <a:ext cx="6938301" cy="41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lang="en-GB" sz="3200" spc="-229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Modules</a:t>
            </a:r>
            <a:endParaRPr sz="3200" spc="-204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AB6B07-5003-4522-8615-DB93B6BBBE01}"/>
              </a:ext>
            </a:extLst>
          </p:cNvPr>
          <p:cNvSpPr txBox="1"/>
          <p:nvPr/>
        </p:nvSpPr>
        <p:spPr>
          <a:xfrm>
            <a:off x="798830" y="850389"/>
            <a:ext cx="8021642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GB" sz="2400" spc="-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lang="en-GB" sz="2400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</a:t>
            </a:r>
            <a:r>
              <a:rPr lang="en-GB" sz="2400" spc="-2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Modules:</a:t>
            </a:r>
            <a:endParaRPr lang="en-GB"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1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lang="en-GB" sz="2400" spc="-21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1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specific </a:t>
            </a:r>
            <a:r>
              <a:rPr sz="2400" spc="-4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-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9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7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imported</a:t>
            </a:r>
            <a:r>
              <a:rPr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20C558E-04DE-493B-B9B7-17B36355B277}"/>
              </a:ext>
            </a:extLst>
          </p:cNvPr>
          <p:cNvSpPr txBox="1"/>
          <p:nvPr/>
        </p:nvSpPr>
        <p:spPr>
          <a:xfrm>
            <a:off x="779906" y="3839432"/>
            <a:ext cx="832089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0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Modules 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lang="en-GB"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b="1" spc="-15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aliased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i.e. </a:t>
            </a:r>
            <a:r>
              <a:rPr lang="en-GB"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referred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lang="en-GB"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2400" spc="-3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different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1332B65-E3B1-4717-A74E-C581B5AB6F76}"/>
              </a:ext>
            </a:extLst>
          </p:cNvPr>
          <p:cNvSpPr/>
          <p:nvPr/>
        </p:nvSpPr>
        <p:spPr>
          <a:xfrm>
            <a:off x="2771800" y="2094504"/>
            <a:ext cx="2793492" cy="1538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7DFFC5E-515D-47FC-80E9-99863DAF3518}"/>
              </a:ext>
            </a:extLst>
          </p:cNvPr>
          <p:cNvSpPr/>
          <p:nvPr/>
        </p:nvSpPr>
        <p:spPr>
          <a:xfrm>
            <a:off x="2704012" y="4596352"/>
            <a:ext cx="2563368" cy="1718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49112C1-C08D-48DE-8751-B8704686D04C}"/>
              </a:ext>
            </a:extLst>
          </p:cNvPr>
          <p:cNvCxnSpPr/>
          <p:nvPr/>
        </p:nvCxnSpPr>
        <p:spPr>
          <a:xfrm>
            <a:off x="3851920" y="2988803"/>
            <a:ext cx="2664296" cy="360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A22DE0-0B19-4E02-8FF0-2B60DC3C861A}"/>
              </a:ext>
            </a:extLst>
          </p:cNvPr>
          <p:cNvSpPr txBox="1"/>
          <p:nvPr/>
        </p:nvSpPr>
        <p:spPr>
          <a:xfrm>
            <a:off x="6510655" y="2960112"/>
            <a:ext cx="1944216" cy="7569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000" b="1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Directly called</a:t>
            </a:r>
          </a:p>
        </p:txBody>
      </p:sp>
    </p:spTree>
    <p:extLst>
      <p:ext uri="{BB962C8B-B14F-4D97-AF65-F5344CB8AC3E}">
        <p14:creationId xmlns:p14="http://schemas.microsoft.com/office/powerpoint/2010/main" val="6537746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A069BBF-D050-47FB-977A-B1E41A3699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373887"/>
            <a:ext cx="56166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FBFB4A-535C-47D1-90D8-3CC6031F3C3E}"/>
              </a:ext>
            </a:extLst>
          </p:cNvPr>
          <p:cNvSpPr txBox="1"/>
          <p:nvPr/>
        </p:nvSpPr>
        <p:spPr>
          <a:xfrm>
            <a:off x="683568" y="1124744"/>
            <a:ext cx="7344816" cy="11022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lang="en-GB" sz="28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sz="28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 </a:t>
            </a:r>
            <a:r>
              <a:rPr sz="28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8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 </a:t>
            </a:r>
            <a:r>
              <a:rPr sz="28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8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8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8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800" b="1" i="1" spc="-32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</a:t>
            </a:r>
            <a:r>
              <a:rPr sz="2800" b="1" i="1" spc="-42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800" b="1" i="1" spc="-42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.    </a:t>
            </a:r>
            <a:r>
              <a:rPr lang="en-GB" sz="2800" b="1" i="1" spc="-12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</a:t>
            </a:r>
            <a:r>
              <a:rPr sz="2800" b="1" i="1" spc="-120" dirty="0" err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eader</a:t>
            </a:r>
            <a:endParaRPr sz="2800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lang="en-GB" sz="28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imported </a:t>
            </a:r>
            <a:r>
              <a:rPr sz="2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z="28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800" b="1" i="1" spc="-3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</a:t>
            </a:r>
            <a:r>
              <a:rPr sz="2800" b="1" i="1" spc="-4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800" b="1" i="1" spc="-4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z="2800" b="1" spc="-14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</a:t>
            </a:r>
            <a:endParaRPr sz="28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A9CF295-67AF-41A8-BD10-4C8C0114078B}"/>
              </a:ext>
            </a:extLst>
          </p:cNvPr>
          <p:cNvSpPr/>
          <p:nvPr/>
        </p:nvSpPr>
        <p:spPr>
          <a:xfrm>
            <a:off x="3207853" y="2564904"/>
            <a:ext cx="1914144" cy="57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5679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250B680-835A-4A12-91F0-42BECD119C8B}"/>
              </a:ext>
            </a:extLst>
          </p:cNvPr>
          <p:cNvSpPr txBox="1"/>
          <p:nvPr/>
        </p:nvSpPr>
        <p:spPr>
          <a:xfrm>
            <a:off x="395536" y="1139456"/>
            <a:ext cx="78320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</a:t>
            </a:r>
            <a:r>
              <a:rPr lang="en-US" sz="2400" b="1" i="1" spc="-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i="1" spc="-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 </a:t>
            </a:r>
            <a:r>
              <a:rPr sz="2400" b="1" i="1" spc="-8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reader </a:t>
            </a:r>
            <a:r>
              <a:rPr lang="en-GB" sz="2400" b="1" i="1" spc="-8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very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similarly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our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previous </a:t>
            </a:r>
            <a:r>
              <a:rPr lang="en-GB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lang="en-GB"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9713D1-06AA-45B1-96D0-BB0CDC13AA49}"/>
              </a:ext>
            </a:extLst>
          </p:cNvPr>
          <p:cNvGrpSpPr/>
          <p:nvPr/>
        </p:nvGrpSpPr>
        <p:grpSpPr>
          <a:xfrm>
            <a:off x="422148" y="1556752"/>
            <a:ext cx="8299704" cy="2880360"/>
            <a:chOff x="457200" y="2205227"/>
            <a:chExt cx="8299704" cy="288036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9F3F967C-A92A-4970-8A55-3F32100C755A}"/>
                </a:ext>
              </a:extLst>
            </p:cNvPr>
            <p:cNvSpPr/>
            <p:nvPr/>
          </p:nvSpPr>
          <p:spPr>
            <a:xfrm>
              <a:off x="457200" y="2205227"/>
              <a:ext cx="8299704" cy="2880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4E3CBAE-97B2-4A5E-9D09-CEEF16A99714}"/>
                </a:ext>
              </a:extLst>
            </p:cNvPr>
            <p:cNvSpPr/>
            <p:nvPr/>
          </p:nvSpPr>
          <p:spPr>
            <a:xfrm>
              <a:off x="5365241" y="3213354"/>
              <a:ext cx="1943100" cy="288290"/>
            </a:xfrm>
            <a:custGeom>
              <a:avLst/>
              <a:gdLst/>
              <a:ahLst/>
              <a:cxnLst/>
              <a:rect l="l" t="t" r="r" b="b"/>
              <a:pathLst>
                <a:path w="1943100" h="288289">
                  <a:moveTo>
                    <a:pt x="0" y="288036"/>
                  </a:moveTo>
                  <a:lnTo>
                    <a:pt x="1943100" y="288036"/>
                  </a:lnTo>
                  <a:lnTo>
                    <a:pt x="1943100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solidFill>
              <a:srgbClr val="4F81BC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C48BF5B-33F9-41B2-8D46-B7B3572589F4}"/>
                </a:ext>
              </a:extLst>
            </p:cNvPr>
            <p:cNvSpPr/>
            <p:nvPr/>
          </p:nvSpPr>
          <p:spPr>
            <a:xfrm>
              <a:off x="5365241" y="3213354"/>
              <a:ext cx="1943100" cy="288290"/>
            </a:xfrm>
            <a:custGeom>
              <a:avLst/>
              <a:gdLst/>
              <a:ahLst/>
              <a:cxnLst/>
              <a:rect l="l" t="t" r="r" b="b"/>
              <a:pathLst>
                <a:path w="1943100" h="288289">
                  <a:moveTo>
                    <a:pt x="0" y="288036"/>
                  </a:moveTo>
                  <a:lnTo>
                    <a:pt x="1943100" y="288036"/>
                  </a:lnTo>
                  <a:lnTo>
                    <a:pt x="1943100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BE6639EC-2D50-4F9D-A261-C9E3BA839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536" y="373887"/>
            <a:ext cx="56166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1E4B28-C8BB-4F3E-935B-EDFA2EEA8E7D}"/>
              </a:ext>
            </a:extLst>
          </p:cNvPr>
          <p:cNvGrpSpPr/>
          <p:nvPr/>
        </p:nvGrpSpPr>
        <p:grpSpPr>
          <a:xfrm>
            <a:off x="5040429" y="2905208"/>
            <a:ext cx="3151570" cy="1619381"/>
            <a:chOff x="5076056" y="3227444"/>
            <a:chExt cx="3151570" cy="161938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7CF6F9-B939-468A-B4C5-C4F95D70297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3645024"/>
              <a:ext cx="720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16076E-F281-454A-9B2F-7B773708D4D5}"/>
                </a:ext>
              </a:extLst>
            </p:cNvPr>
            <p:cNvSpPr txBox="1"/>
            <p:nvPr/>
          </p:nvSpPr>
          <p:spPr>
            <a:xfrm>
              <a:off x="5796136" y="3227444"/>
              <a:ext cx="2431490" cy="161938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sz="2400" dirty="0">
                  <a:solidFill>
                    <a:srgbClr val="6600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Complete full row value is in row variable for each iteration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27FB03-8067-4932-A092-9FEE05839242}"/>
              </a:ext>
            </a:extLst>
          </p:cNvPr>
          <p:cNvCxnSpPr>
            <a:cxnSpLocks/>
            <a:endCxn id="6" idx="2"/>
          </p:cNvCxnSpPr>
          <p:nvPr/>
        </p:nvCxnSpPr>
        <p:spPr>
          <a:xfrm flipH="1">
            <a:off x="4572000" y="4149040"/>
            <a:ext cx="2" cy="28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EB873E-0A96-4CD7-8160-949C16292B5F}"/>
              </a:ext>
            </a:extLst>
          </p:cNvPr>
          <p:cNvSpPr txBox="1"/>
          <p:nvPr/>
        </p:nvSpPr>
        <p:spPr>
          <a:xfrm>
            <a:off x="3211943" y="4116473"/>
            <a:ext cx="3672408" cy="1110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40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Get each value per column in a particular row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7B48E89-7C97-4E94-9A13-7B1EB6C988BA}"/>
              </a:ext>
            </a:extLst>
          </p:cNvPr>
          <p:cNvSpPr/>
          <p:nvPr/>
        </p:nvSpPr>
        <p:spPr>
          <a:xfrm>
            <a:off x="5760509" y="5214514"/>
            <a:ext cx="3199914" cy="1224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8250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BE6639EC-2D50-4F9D-A261-C9E3BA839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48315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C476017-F34C-435E-98B9-0E4615EBCC2D}"/>
              </a:ext>
            </a:extLst>
          </p:cNvPr>
          <p:cNvSpPr txBox="1"/>
          <p:nvPr/>
        </p:nvSpPr>
        <p:spPr>
          <a:xfrm>
            <a:off x="611560" y="923398"/>
            <a:ext cx="1824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2400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output: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15FCEDC-B7D0-467C-89C6-F1E30412D1B3}"/>
              </a:ext>
            </a:extLst>
          </p:cNvPr>
          <p:cNvSpPr/>
          <p:nvPr/>
        </p:nvSpPr>
        <p:spPr>
          <a:xfrm>
            <a:off x="2123728" y="1052736"/>
            <a:ext cx="6455664" cy="5149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693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7D737D2-6F19-4D32-9EE9-1B55215F1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16632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71E55-0407-4644-B737-87B86AF4C7A4}"/>
              </a:ext>
            </a:extLst>
          </p:cNvPr>
          <p:cNvSpPr txBox="1"/>
          <p:nvPr/>
        </p:nvSpPr>
        <p:spPr>
          <a:xfrm>
            <a:off x="179512" y="649314"/>
            <a:ext cx="4587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1" spc="-125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DictReader</a:t>
            </a:r>
            <a:r>
              <a:rPr lang="en-GB" sz="2800" b="1" i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 )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8F657-A3CA-4DA2-B54D-CB0E1E11E712}"/>
              </a:ext>
            </a:extLst>
          </p:cNvPr>
          <p:cNvSpPr txBox="1"/>
          <p:nvPr/>
        </p:nvSpPr>
        <p:spPr>
          <a:xfrm>
            <a:off x="179512" y="1199949"/>
            <a:ext cx="832946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Times New Roman" panose="02020603050405020304" pitchFamily="18" charset="0"/>
              </a:rPr>
              <a:t>Iterating over </a:t>
            </a:r>
            <a:r>
              <a:rPr lang="en-US" b="1" i="0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normal file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each iteration of the loop produces a single string that represents the contents of that line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</a:rPr>
              <a:t>Iterating over 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CSV file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each iteration of the loop produces a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dictionary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from strings to strings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Dictionary is returned, therefore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key= value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pair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keys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are the names of the columns (from the first row of the file, which is skipped over)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</a:rPr>
              <a:t>Values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are all the rows' values for each of the column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13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F542160-1AA7-4442-B4AF-FD3B493AA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16632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CB0C3-CB21-4B06-9C37-03BF1405D7C5}"/>
              </a:ext>
            </a:extLst>
          </p:cNvPr>
          <p:cNvSpPr txBox="1"/>
          <p:nvPr/>
        </p:nvSpPr>
        <p:spPr>
          <a:xfrm>
            <a:off x="179512" y="649314"/>
            <a:ext cx="4587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1" spc="-125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DictReader</a:t>
            </a:r>
            <a:r>
              <a:rPr lang="en-GB" sz="2800" b="1" i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 )</a:t>
            </a:r>
            <a:endParaRPr lang="en-GB" sz="2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3A383F-4BDD-4850-8A5E-8FAFD1686D1B}"/>
              </a:ext>
            </a:extLst>
          </p:cNvPr>
          <p:cNvGraphicFramePr>
            <a:graphicFrameLocks noGrp="1"/>
          </p:cNvGraphicFramePr>
          <p:nvPr/>
        </p:nvGraphicFramePr>
        <p:xfrm>
          <a:off x="5796136" y="339589"/>
          <a:ext cx="3048000" cy="7620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3444065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96721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36257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32146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949519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height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083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Alice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120.6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869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Freddie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190.6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1344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251699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EFC8004-BF44-46BF-84B1-C8C6A9BE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79" y="1569881"/>
            <a:ext cx="3971925" cy="1228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1A25-D64F-46B6-8D02-86153F92B8C2}"/>
              </a:ext>
            </a:extLst>
          </p:cNvPr>
          <p:cNvSpPr txBox="1"/>
          <p:nvPr/>
        </p:nvSpPr>
        <p:spPr>
          <a:xfrm>
            <a:off x="132162" y="1217043"/>
            <a:ext cx="3672408" cy="3460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1400" dirty="0"/>
              <a:t>Getting all the headers of people.csv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C707B-E443-4350-AE3D-0244D6F3B70C}"/>
              </a:ext>
            </a:extLst>
          </p:cNvPr>
          <p:cNvSpPr txBox="1"/>
          <p:nvPr/>
        </p:nvSpPr>
        <p:spPr>
          <a:xfrm>
            <a:off x="132162" y="2708920"/>
            <a:ext cx="4464496" cy="3460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Note</a:t>
            </a:r>
            <a:r>
              <a:rPr lang="en-US" sz="1400" dirty="0">
                <a:solidFill>
                  <a:srgbClr val="7030A0"/>
                </a:solidFill>
              </a:rPr>
              <a:t>: </a:t>
            </a:r>
            <a:r>
              <a:rPr lang="en-US" sz="1400" dirty="0"/>
              <a:t>all the code belongs to the with open() block, so do the correct indentation</a:t>
            </a:r>
            <a:endParaRPr lang="en-GB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DF3F33-4FB8-44D5-8818-9741125F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009487"/>
            <a:ext cx="5256584" cy="139948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853D9AE-F7ED-4ECD-95FC-64E692E65045}"/>
              </a:ext>
            </a:extLst>
          </p:cNvPr>
          <p:cNvSpPr/>
          <p:nvPr/>
        </p:nvSpPr>
        <p:spPr>
          <a:xfrm>
            <a:off x="251520" y="3802984"/>
            <a:ext cx="388152" cy="700372"/>
          </a:xfrm>
          <a:prstGeom prst="ellips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D9F1B9-D472-469E-AD11-BEF591BBACF4}"/>
              </a:ext>
            </a:extLst>
          </p:cNvPr>
          <p:cNvSpPr/>
          <p:nvPr/>
        </p:nvSpPr>
        <p:spPr>
          <a:xfrm>
            <a:off x="899592" y="3861047"/>
            <a:ext cx="648072" cy="573911"/>
          </a:xfrm>
          <a:prstGeom prst="ellips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983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F542160-1AA7-4442-B4AF-FD3B493AA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16632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CB0C3-CB21-4B06-9C37-03BF1405D7C5}"/>
              </a:ext>
            </a:extLst>
          </p:cNvPr>
          <p:cNvSpPr txBox="1"/>
          <p:nvPr/>
        </p:nvSpPr>
        <p:spPr>
          <a:xfrm>
            <a:off x="179512" y="649314"/>
            <a:ext cx="4587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1" spc="-125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DictReader</a:t>
            </a:r>
            <a:r>
              <a:rPr lang="en-GB" sz="2800" b="1" i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 )</a:t>
            </a:r>
            <a:endParaRPr lang="en-GB" sz="28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3A383F-4BDD-4850-8A5E-8FAFD1686D1B}"/>
              </a:ext>
            </a:extLst>
          </p:cNvPr>
          <p:cNvGraphicFramePr>
            <a:graphicFrameLocks noGrp="1"/>
          </p:cNvGraphicFramePr>
          <p:nvPr/>
        </p:nvGraphicFramePr>
        <p:xfrm>
          <a:off x="5796136" y="339589"/>
          <a:ext cx="3048000" cy="7620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3444065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796721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5362573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32146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949519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height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weight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9083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Alice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120.6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3869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Freddie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190.6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1344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Bob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251699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751C315-AF60-4B9B-9772-EE955D20EA12}"/>
              </a:ext>
            </a:extLst>
          </p:cNvPr>
          <p:cNvSpPr txBox="1"/>
          <p:nvPr/>
        </p:nvSpPr>
        <p:spPr>
          <a:xfrm>
            <a:off x="179512" y="1220877"/>
            <a:ext cx="5276442" cy="7772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One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key has multiple values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400" dirty="0"/>
              <a:t>Therefore, if a particular column called all the values for that column will be returned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690FC-F32C-4F9A-B9BE-A16EF0DE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46447"/>
            <a:ext cx="3990975" cy="15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51B1D3-D126-493E-9767-21E16FF51C43}"/>
              </a:ext>
            </a:extLst>
          </p:cNvPr>
          <p:cNvSpPr txBox="1"/>
          <p:nvPr/>
        </p:nvSpPr>
        <p:spPr>
          <a:xfrm>
            <a:off x="143831" y="3540183"/>
            <a:ext cx="5040560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1400" dirty="0"/>
              <a:t>print (row [</a:t>
            </a:r>
            <a:r>
              <a:rPr lang="en-US" sz="1400" dirty="0">
                <a:solidFill>
                  <a:srgbClr val="FF0000"/>
                </a:solidFill>
              </a:rPr>
              <a:t>'name</a:t>
            </a:r>
            <a:r>
              <a:rPr lang="en-US" sz="1400" dirty="0"/>
              <a:t>’]) </a:t>
            </a:r>
            <a:r>
              <a:rPr lang="en-US" sz="1400" dirty="0">
                <a:sym typeface="Wingdings" panose="05000000000000000000" pitchFamily="2" charset="2"/>
              </a:rPr>
              <a:t> gets all the values for the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name</a:t>
            </a:r>
            <a:r>
              <a:rPr lang="en-US" sz="1400" dirty="0">
                <a:sym typeface="Wingdings" panose="05000000000000000000" pitchFamily="2" charset="2"/>
              </a:rPr>
              <a:t> header</a:t>
            </a:r>
            <a:endParaRPr lang="en-GB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0A0F4-29A5-4AFE-B609-10C5CE99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023678"/>
            <a:ext cx="40195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75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BE6639EC-2D50-4F9D-A261-C9E3BA839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772" y="322252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2B7212A-65AA-4952-85BE-4762EF835D33}"/>
              </a:ext>
            </a:extLst>
          </p:cNvPr>
          <p:cNvSpPr txBox="1"/>
          <p:nvPr/>
        </p:nvSpPr>
        <p:spPr>
          <a:xfrm>
            <a:off x="233772" y="980728"/>
            <a:ext cx="8676456" cy="128689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4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 </a:t>
            </a:r>
            <a:r>
              <a:rPr sz="2400" spc="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2400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sz="24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complex</a:t>
            </a:r>
            <a:r>
              <a:rPr sz="2400" spc="-3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354965" algn="l"/>
                <a:tab pos="355600" algn="l"/>
              </a:tabLst>
            </a:pPr>
            <a:r>
              <a:rPr sz="2400" b="1" spc="-14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Source:</a:t>
            </a:r>
            <a:endParaRPr sz="24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8000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OpenDataNI – </a:t>
            </a:r>
            <a:r>
              <a:rPr sz="20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Food </a:t>
            </a:r>
            <a:r>
              <a:rPr sz="20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Premise </a:t>
            </a:r>
            <a:r>
              <a:rPr sz="20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Hygiene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Ratings</a:t>
            </a:r>
            <a:endParaRPr lang="en-GB" sz="2000" spc="-15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BFDFA-E845-410A-A243-C585509C7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6480720" cy="28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42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FE0A5076-B3BD-4186-8CF5-EE4E40438B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Reading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EC19A62-069D-468C-A818-D46EBD9DD8C5}"/>
              </a:ext>
            </a:extLst>
          </p:cNvPr>
          <p:cNvSpPr txBox="1"/>
          <p:nvPr/>
        </p:nvSpPr>
        <p:spPr>
          <a:xfrm>
            <a:off x="395536" y="980728"/>
            <a:ext cx="835292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module’s </a:t>
            </a:r>
            <a:r>
              <a:rPr sz="2400" b="1" i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DictReader</a:t>
            </a:r>
            <a:r>
              <a:rPr sz="2400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 </a:t>
            </a:r>
            <a:r>
              <a:rPr sz="2400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each </a:t>
            </a:r>
            <a:r>
              <a:rPr lang="en-GB" sz="2400" spc="-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column</a:t>
            </a:r>
            <a:r>
              <a:rPr sz="2400" spc="-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lang="en-GB"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155" dirty="0" err="1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dict</a:t>
            </a:r>
            <a:r>
              <a:rPr lang="en-GB" sz="2400" b="1" i="1" spc="-155" dirty="0">
                <a:solidFill>
                  <a:srgbClr val="6600FF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i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with</a:t>
            </a:r>
            <a:r>
              <a:rPr lang="en-GB" sz="2400" i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u="sng" spc="-13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headers </a:t>
            </a:r>
            <a:r>
              <a:rPr sz="2400" u="sng" spc="-22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sz="2400" u="sng" spc="-39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u="sng" spc="-39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sz="2400" u="sng" spc="-15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keys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8805F-1AB8-4747-B290-C2CA39C6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85" y="1758290"/>
            <a:ext cx="5541267" cy="2562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AF92FA-9AB5-49C5-B720-3563E523B380}"/>
              </a:ext>
            </a:extLst>
          </p:cNvPr>
          <p:cNvSpPr txBox="1"/>
          <p:nvPr/>
        </p:nvSpPr>
        <p:spPr>
          <a:xfrm>
            <a:off x="1619672" y="4509120"/>
            <a:ext cx="6336704" cy="10081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Header as </a:t>
            </a:r>
            <a:r>
              <a:rPr lang="en-GB" sz="2400" i="1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</a:t>
            </a:r>
            <a:r>
              <a:rPr lang="en-GB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then you can get complete column as </a:t>
            </a:r>
            <a:r>
              <a:rPr lang="en-GB" sz="240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</a:t>
            </a:r>
          </a:p>
        </p:txBody>
      </p:sp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44C80827-A1AA-415B-B317-C8A3AC62ACB0}"/>
              </a:ext>
            </a:extLst>
          </p:cNvPr>
          <p:cNvSpPr/>
          <p:nvPr/>
        </p:nvSpPr>
        <p:spPr>
          <a:xfrm>
            <a:off x="6660230" y="1983033"/>
            <a:ext cx="2376265" cy="869904"/>
          </a:xfrm>
          <a:prstGeom prst="accentBorderCallout1">
            <a:avLst>
              <a:gd name="adj1" fmla="val 18750"/>
              <a:gd name="adj2" fmla="val -8333"/>
              <a:gd name="adj3" fmla="val 87488"/>
              <a:gd name="adj4" fmla="val -64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Getting all the rows of  column named </a:t>
            </a:r>
            <a:r>
              <a:rPr lang="en-GB" dirty="0" err="1"/>
              <a:t>establishmentname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33408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0F4E00BC-19E9-4AF5-84A2-84CA038A9A61}"/>
              </a:ext>
            </a:extLst>
          </p:cNvPr>
          <p:cNvSpPr txBox="1"/>
          <p:nvPr/>
        </p:nvSpPr>
        <p:spPr>
          <a:xfrm>
            <a:off x="2267744" y="3114491"/>
            <a:ext cx="561662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lang="en-US" sz="4000" b="1" spc="-29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Writing to Files in Python</a:t>
            </a:r>
            <a:endParaRPr lang="en-GB" sz="4000" b="1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30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2C9C5F-3164-4AF0-A9B1-515A4D2B1097}"/>
              </a:ext>
            </a:extLst>
          </p:cNvPr>
          <p:cNvCxnSpPr>
            <a:cxnSpLocks/>
          </p:cNvCxnSpPr>
          <p:nvPr/>
        </p:nvCxnSpPr>
        <p:spPr>
          <a:xfrm>
            <a:off x="323528" y="2924944"/>
            <a:ext cx="88204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6E3AF-7F7B-4FFD-BB45-74209273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3918"/>
            <a:ext cx="8317432" cy="2270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88F80-5389-4755-BE8D-81B3A6216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0" y="3284984"/>
            <a:ext cx="8610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003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6746A34-2AF8-4487-B39E-29E4D9584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60648"/>
            <a:ext cx="67687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Writing to Plain Text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124656D-CE87-4E6F-A139-A932B751E7A8}"/>
              </a:ext>
            </a:extLst>
          </p:cNvPr>
          <p:cNvSpPr txBox="1"/>
          <p:nvPr/>
        </p:nvSpPr>
        <p:spPr>
          <a:xfrm>
            <a:off x="344063" y="980728"/>
            <a:ext cx="7896225" cy="345671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may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wish 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save </a:t>
            </a:r>
            <a:r>
              <a:rPr lang="en-GB" sz="24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results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future</a:t>
            </a:r>
            <a:r>
              <a:rPr sz="2400" spc="-3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reference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Writing </a:t>
            </a:r>
            <a:r>
              <a:rPr sz="2400" b="1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plaintext</a:t>
            </a:r>
            <a:r>
              <a:rPr sz="2400"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very</a:t>
            </a: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straightforward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lang="en-GB"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reading, we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first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sz="2400" b="1" i="1" spc="-3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i="1" spc="-3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opened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following</a:t>
            </a:r>
            <a:r>
              <a:rPr sz="2400" spc="-5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modes: </a:t>
            </a:r>
            <a:r>
              <a:rPr sz="2400" b="1" spc="-1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w,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r+, </a:t>
            </a: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then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i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write 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</a:t>
            </a:r>
            <a:r>
              <a:rPr sz="2400" spc="-5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5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       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desired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Finally,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400" b="1" spc="-2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close</a:t>
            </a:r>
            <a:r>
              <a:rPr sz="2400" b="1" spc="-2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2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4924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CFDB9D58-E452-41F1-A335-5FC0A72AC83C}"/>
              </a:ext>
            </a:extLst>
          </p:cNvPr>
          <p:cNvSpPr/>
          <p:nvPr/>
        </p:nvSpPr>
        <p:spPr>
          <a:xfrm>
            <a:off x="827584" y="2998781"/>
            <a:ext cx="3026664" cy="1268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0D0A47-2A4B-4351-BEC7-B39355F62E74}"/>
              </a:ext>
            </a:extLst>
          </p:cNvPr>
          <p:cNvSpPr/>
          <p:nvPr/>
        </p:nvSpPr>
        <p:spPr>
          <a:xfrm>
            <a:off x="395536" y="1412776"/>
            <a:ext cx="6694932" cy="1178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512B9C9-178C-4073-B158-4E69AE3CC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36168"/>
            <a:ext cx="67687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Writing to Plain Text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0E97F-0CC0-4317-922C-7ACE462D4715}"/>
              </a:ext>
            </a:extLst>
          </p:cNvPr>
          <p:cNvSpPr txBox="1"/>
          <p:nvPr/>
        </p:nvSpPr>
        <p:spPr>
          <a:xfrm>
            <a:off x="179512" y="641435"/>
            <a:ext cx="2589960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Example-New file</a:t>
            </a:r>
            <a:endParaRPr lang="en-GB" sz="28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A5381F-160D-42A0-87F1-D6516D534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675126"/>
            <a:ext cx="68407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"w"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- Write - will overwrite any existing content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2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9512B9C9-178C-4073-B158-4E69AE3CC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512" y="136168"/>
            <a:ext cx="676875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Writing to Plain Text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0E97F-0CC0-4317-922C-7ACE462D4715}"/>
              </a:ext>
            </a:extLst>
          </p:cNvPr>
          <p:cNvSpPr txBox="1"/>
          <p:nvPr/>
        </p:nvSpPr>
        <p:spPr>
          <a:xfrm>
            <a:off x="179512" y="641435"/>
            <a:ext cx="3674736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Example-Existing file</a:t>
            </a:r>
            <a:endParaRPr lang="en-GB" sz="28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FD8CE-6444-4B96-8E0E-0B6F3146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756107"/>
            <a:ext cx="276225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87DD2-1A2E-43CD-99AA-17C7ED6DFEFE}"/>
              </a:ext>
            </a:extLst>
          </p:cNvPr>
          <p:cNvSpPr txBox="1"/>
          <p:nvPr/>
        </p:nvSpPr>
        <p:spPr>
          <a:xfrm>
            <a:off x="179512" y="1320735"/>
            <a:ext cx="5759476" cy="15121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Writing to the existing file- demofile2.txt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Append - will append to the end of the file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11F37-D1D5-4BE8-AD7F-D62FE149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00" y="2448710"/>
            <a:ext cx="35337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645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DD623AC-35AE-4A3F-8567-BDD2A10750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Writing to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7ABAE79-724B-4B1D-A34E-931CB10F153B}"/>
              </a:ext>
            </a:extLst>
          </p:cNvPr>
          <p:cNvSpPr txBox="1"/>
          <p:nvPr/>
        </p:nvSpPr>
        <p:spPr>
          <a:xfrm>
            <a:off x="611560" y="924412"/>
            <a:ext cx="7376159" cy="167161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Writing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files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requires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b="1" spc="-3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</a:t>
            </a:r>
            <a:r>
              <a:rPr sz="2400" b="1" spc="-4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Writer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18859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3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3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z="23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automatically </a:t>
            </a:r>
            <a:r>
              <a:rPr sz="23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convert </a:t>
            </a:r>
            <a:r>
              <a:rPr sz="23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provided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300" spc="-4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into  </a:t>
            </a:r>
            <a:r>
              <a:rPr sz="23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delimited</a:t>
            </a:r>
            <a:r>
              <a:rPr sz="23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strings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3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3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desired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endParaRPr sz="23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Again, </a:t>
            </a:r>
            <a:r>
              <a:rPr sz="23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3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3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3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imported </a:t>
            </a:r>
            <a:r>
              <a:rPr sz="23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300" spc="-4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csv </a:t>
            </a:r>
            <a:r>
              <a:rPr sz="23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</a:t>
            </a:r>
            <a:endParaRPr sz="23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503834B-B32C-4122-9672-918EC0A35360}"/>
              </a:ext>
            </a:extLst>
          </p:cNvPr>
          <p:cNvSpPr/>
          <p:nvPr/>
        </p:nvSpPr>
        <p:spPr>
          <a:xfrm>
            <a:off x="1863852" y="5382658"/>
            <a:ext cx="2708148" cy="1107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24390C6-F710-4019-B070-BC8345126199}"/>
              </a:ext>
            </a:extLst>
          </p:cNvPr>
          <p:cNvSpPr/>
          <p:nvPr/>
        </p:nvSpPr>
        <p:spPr>
          <a:xfrm>
            <a:off x="4860032" y="5432637"/>
            <a:ext cx="3528059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0DBCEEF-7AFB-4255-AA76-EC3727639B12}"/>
              </a:ext>
            </a:extLst>
          </p:cNvPr>
          <p:cNvSpPr/>
          <p:nvPr/>
        </p:nvSpPr>
        <p:spPr>
          <a:xfrm>
            <a:off x="1763688" y="2799219"/>
            <a:ext cx="5326380" cy="2432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46987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0DE58AEE-1AD6-45EA-9BA6-121365018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528" y="260648"/>
            <a:ext cx="56166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>
                <a:latin typeface="Cambria" panose="02040503050406030204" pitchFamily="18" charset="0"/>
                <a:ea typeface="Cambria" panose="02040503050406030204" pitchFamily="18" charset="0"/>
              </a:rPr>
              <a:t>Writing to CSV Files in Python</a:t>
            </a:r>
            <a:endParaRPr sz="3200" spc="-225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BDE2106-EEC0-4243-83BA-673BD272A05F}"/>
              </a:ext>
            </a:extLst>
          </p:cNvPr>
          <p:cNvSpPr txBox="1"/>
          <p:nvPr/>
        </p:nvSpPr>
        <p:spPr>
          <a:xfrm>
            <a:off x="395536" y="921257"/>
            <a:ext cx="8280920" cy="167161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Experimenting 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</a:t>
            </a:r>
            <a:r>
              <a:rPr sz="2400" spc="-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append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”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</a:t>
            </a:r>
            <a:r>
              <a:rPr sz="2400" spc="-4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(a)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3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Specifying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“w”</a:t>
            </a:r>
            <a:r>
              <a:rPr sz="23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overwrite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each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time</a:t>
            </a:r>
            <a:r>
              <a:rPr sz="23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</a:t>
            </a:r>
            <a:r>
              <a:rPr lang="en-GB" sz="2300" spc="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opened</a:t>
            </a:r>
            <a:endParaRPr sz="23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marR="50482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3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Append</a:t>
            </a: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mode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(a)</a:t>
            </a:r>
            <a:r>
              <a:rPr sz="23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append</a:t>
            </a:r>
            <a:r>
              <a:rPr sz="23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3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3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3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end</a:t>
            </a: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3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 </a:t>
            </a:r>
            <a:r>
              <a:rPr sz="23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existing </a:t>
            </a:r>
            <a:r>
              <a:rPr sz="23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file,</a:t>
            </a:r>
            <a:r>
              <a:rPr sz="23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300" spc="-114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</a:t>
            </a:r>
            <a:r>
              <a:rPr lang="en-GB" sz="23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</a:t>
            </a:r>
            <a:endParaRPr sz="23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476055C-7558-49CB-ADCD-D4A35F409766}"/>
              </a:ext>
            </a:extLst>
          </p:cNvPr>
          <p:cNvSpPr/>
          <p:nvPr/>
        </p:nvSpPr>
        <p:spPr>
          <a:xfrm>
            <a:off x="523046" y="2748210"/>
            <a:ext cx="3217163" cy="1924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856A953-15D6-4860-97A0-8766586A682D}"/>
              </a:ext>
            </a:extLst>
          </p:cNvPr>
          <p:cNvSpPr/>
          <p:nvPr/>
        </p:nvSpPr>
        <p:spPr>
          <a:xfrm>
            <a:off x="3867719" y="2502690"/>
            <a:ext cx="5244084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57957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46053-CC17-C048-A391-61ED2B4F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72" y="404664"/>
            <a:ext cx="8219256" cy="5184576"/>
          </a:xfrm>
        </p:spPr>
        <p:txBody>
          <a:bodyPr/>
          <a:lstStyle/>
          <a:p>
            <a:r>
              <a:rPr lang="en-US" sz="2800" dirty="0"/>
              <a:t>We hope this set of notes will cover some of the fundamental aspects of Python programming and give you a good </a:t>
            </a:r>
            <a:r>
              <a:rPr lang="en-US" sz="2800" dirty="0" err="1"/>
              <a:t>headstart</a:t>
            </a:r>
            <a:r>
              <a:rPr lang="en-US" sz="2800" dirty="0"/>
              <a:t> going into the Autumn School!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lab session on Day 1 will cover further relevant applications and examples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There are also many other resources online that you can explore on your own, e.g. </a:t>
            </a:r>
            <a:r>
              <a:rPr lang="en-US" sz="2400" dirty="0">
                <a:hlinkClick r:id="rId2"/>
              </a:rPr>
              <a:t>https://www.datacamp.com/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772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07D534D-A6DA-4049-B4C8-A69384AAE69F}"/>
              </a:ext>
            </a:extLst>
          </p:cNvPr>
          <p:cNvSpPr txBox="1"/>
          <p:nvPr/>
        </p:nvSpPr>
        <p:spPr>
          <a:xfrm>
            <a:off x="539552" y="908720"/>
            <a:ext cx="7283450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Whitespace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Formatting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uses </a:t>
            </a:r>
            <a:r>
              <a:rPr sz="2400" b="1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indentation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400" spc="-4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delimit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blocks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u="sng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z="2400" u="sng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languages </a:t>
            </a:r>
            <a:r>
              <a:rPr sz="2400" u="sng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400" u="sng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curly </a:t>
            </a:r>
            <a:r>
              <a:rPr sz="2400" u="sng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{</a:t>
            </a:r>
            <a:r>
              <a:rPr sz="2400" spc="-2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}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0DBE059-0639-4E9C-A3F1-F129F31A405C}"/>
              </a:ext>
            </a:extLst>
          </p:cNvPr>
          <p:cNvSpPr/>
          <p:nvPr/>
        </p:nvSpPr>
        <p:spPr>
          <a:xfrm>
            <a:off x="1691680" y="2806699"/>
            <a:ext cx="6568440" cy="2217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A9BE685-7F07-4E38-AC45-F19726EAB43D}"/>
              </a:ext>
            </a:extLst>
          </p:cNvPr>
          <p:cNvSpPr txBox="1"/>
          <p:nvPr/>
        </p:nvSpPr>
        <p:spPr>
          <a:xfrm>
            <a:off x="1403648" y="5140288"/>
            <a:ext cx="522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Whitespace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lines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has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impact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89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523785C-6422-469A-A690-90D461CC5E8E}"/>
              </a:ext>
            </a:extLst>
          </p:cNvPr>
          <p:cNvSpPr txBox="1"/>
          <p:nvPr/>
        </p:nvSpPr>
        <p:spPr>
          <a:xfrm>
            <a:off x="614578" y="921257"/>
            <a:ext cx="6549710" cy="2017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Whitespace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Formatting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Ignored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inside: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Parentheses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(round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brackets)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</a:t>
            </a: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Curly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brackets,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aka. 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Braces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{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}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Brackets,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aka. </a:t>
            </a:r>
            <a:r>
              <a:rPr sz="20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Square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spc="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[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]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CFFD213-4175-4C81-9A6B-030E707A6C17}"/>
              </a:ext>
            </a:extLst>
          </p:cNvPr>
          <p:cNvSpPr/>
          <p:nvPr/>
        </p:nvSpPr>
        <p:spPr>
          <a:xfrm>
            <a:off x="467545" y="2961040"/>
            <a:ext cx="5328592" cy="1719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06661-068A-4B72-8F24-B330E3A824CB}"/>
              </a:ext>
            </a:extLst>
          </p:cNvPr>
          <p:cNvSpPr txBox="1"/>
          <p:nvPr/>
        </p:nvSpPr>
        <p:spPr>
          <a:xfrm>
            <a:off x="5796137" y="3037652"/>
            <a:ext cx="3096343" cy="1368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/>
              <a:t>* </a:t>
            </a:r>
            <a:r>
              <a:rPr lang="en-GB" dirty="0">
                <a:solidFill>
                  <a:srgbClr val="0070C0"/>
                </a:solidFill>
              </a:rPr>
              <a:t>Both variables are same.   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dirty="0">
                <a:solidFill>
                  <a:srgbClr val="0070C0"/>
                </a:solidFill>
              </a:rPr>
              <a:t>   But the second one is more </a:t>
            </a:r>
            <a:br>
              <a:rPr lang="en-GB" dirty="0">
                <a:solidFill>
                  <a:srgbClr val="0070C0"/>
                </a:solidFill>
              </a:rPr>
            </a:br>
            <a:r>
              <a:rPr lang="en-GB" dirty="0">
                <a:solidFill>
                  <a:srgbClr val="0070C0"/>
                </a:solidFill>
              </a:rPr>
              <a:t>   readable presentation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88B6CF6-52CB-4FA0-9B9D-9B70875CF061}"/>
              </a:ext>
            </a:extLst>
          </p:cNvPr>
          <p:cNvSpPr txBox="1"/>
          <p:nvPr/>
        </p:nvSpPr>
        <p:spPr>
          <a:xfrm>
            <a:off x="479782" y="4771891"/>
            <a:ext cx="8282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also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b="1" spc="-1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backslash </a:t>
            </a:r>
            <a:r>
              <a:rPr sz="2400" b="1" spc="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b="1" spc="-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continue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new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line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AE4399D-AA2E-47AF-9355-26CDA4EB3A57}"/>
              </a:ext>
            </a:extLst>
          </p:cNvPr>
          <p:cNvSpPr/>
          <p:nvPr/>
        </p:nvSpPr>
        <p:spPr>
          <a:xfrm>
            <a:off x="2201603" y="5373216"/>
            <a:ext cx="3375660" cy="847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00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9C6C32-9546-4624-9D45-74BB81BDE3DC}"/>
              </a:ext>
            </a:extLst>
          </p:cNvPr>
          <p:cNvSpPr txBox="1"/>
          <p:nvPr/>
        </p:nvSpPr>
        <p:spPr>
          <a:xfrm>
            <a:off x="614578" y="994409"/>
            <a:ext cx="6572250" cy="150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Comments: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Parenthesis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grouping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mathematical</a:t>
            </a:r>
            <a:r>
              <a:rPr sz="2400" spc="-3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2AB26A6-CA4E-4C97-8A9C-BC87B5876463}"/>
              </a:ext>
            </a:extLst>
          </p:cNvPr>
          <p:cNvSpPr txBox="1"/>
          <p:nvPr/>
        </p:nvSpPr>
        <p:spPr>
          <a:xfrm>
            <a:off x="1343220" y="3429000"/>
            <a:ext cx="5737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indicate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being</a:t>
            </a:r>
            <a:r>
              <a:rPr sz="2400" spc="-4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948C8F2-A988-46E1-B42A-7A891E5D7138}"/>
              </a:ext>
            </a:extLst>
          </p:cNvPr>
          <p:cNvSpPr txBox="1"/>
          <p:nvPr/>
        </p:nvSpPr>
        <p:spPr>
          <a:xfrm>
            <a:off x="1343220" y="4683712"/>
            <a:ext cx="695815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20" dirty="0">
                <a:latin typeface="Arial"/>
                <a:cs typeface="Arial"/>
              </a:rPr>
              <a:t>Note: </a:t>
            </a:r>
            <a:r>
              <a:rPr sz="2000" spc="-45" dirty="0">
                <a:latin typeface="Arial"/>
                <a:cs typeface="Arial"/>
              </a:rPr>
              <a:t>Must </a:t>
            </a:r>
            <a:r>
              <a:rPr sz="2000" spc="-110" dirty="0">
                <a:latin typeface="Arial"/>
                <a:cs typeface="Arial"/>
              </a:rPr>
              <a:t>be </a:t>
            </a:r>
            <a:r>
              <a:rPr sz="2000" spc="-145" dirty="0">
                <a:latin typeface="Arial"/>
                <a:cs typeface="Arial"/>
              </a:rPr>
              <a:t>used </a:t>
            </a:r>
            <a:r>
              <a:rPr sz="2000" spc="-70" dirty="0">
                <a:latin typeface="Arial"/>
                <a:cs typeface="Arial"/>
              </a:rPr>
              <a:t>during </a:t>
            </a:r>
            <a:r>
              <a:rPr sz="2000" spc="-190" dirty="0">
                <a:latin typeface="Arial"/>
                <a:cs typeface="Arial"/>
              </a:rPr>
              <a:t>a </a:t>
            </a:r>
            <a:r>
              <a:rPr sz="2000" spc="-40" dirty="0">
                <a:latin typeface="Arial"/>
                <a:cs typeface="Arial"/>
              </a:rPr>
              <a:t>function </a:t>
            </a:r>
            <a:r>
              <a:rPr sz="2000" spc="-90" dirty="0">
                <a:latin typeface="Arial"/>
                <a:cs typeface="Arial"/>
              </a:rPr>
              <a:t>call </a:t>
            </a:r>
            <a:r>
              <a:rPr sz="2000" spc="-130" dirty="0">
                <a:latin typeface="Arial"/>
                <a:cs typeface="Arial"/>
              </a:rPr>
              <a:t>even </a:t>
            </a:r>
            <a:r>
              <a:rPr sz="2000" spc="40" dirty="0">
                <a:latin typeface="Arial"/>
                <a:cs typeface="Arial"/>
              </a:rPr>
              <a:t>if</a:t>
            </a:r>
            <a:r>
              <a:rPr lang="en-GB" sz="2000" spc="-35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no </a:t>
            </a:r>
            <a:r>
              <a:rPr sz="2000" spc="-100" dirty="0">
                <a:latin typeface="Arial"/>
                <a:cs typeface="Arial"/>
              </a:rPr>
              <a:t>parameters </a:t>
            </a:r>
            <a:r>
              <a:rPr sz="2000" spc="-110" dirty="0">
                <a:latin typeface="Arial"/>
                <a:cs typeface="Arial"/>
              </a:rPr>
              <a:t>are </a:t>
            </a:r>
            <a:r>
              <a:rPr sz="2000" spc="-100" dirty="0">
                <a:latin typeface="Arial"/>
                <a:cs typeface="Arial"/>
              </a:rPr>
              <a:t>being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supplied: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9FA0921-3A5B-469F-A168-4BC86F1D2B52}"/>
              </a:ext>
            </a:extLst>
          </p:cNvPr>
          <p:cNvSpPr/>
          <p:nvPr/>
        </p:nvSpPr>
        <p:spPr>
          <a:xfrm>
            <a:off x="2627376" y="1053083"/>
            <a:ext cx="5040968" cy="62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9A6897A-2C99-4A3D-A61D-020CC954E859}"/>
              </a:ext>
            </a:extLst>
          </p:cNvPr>
          <p:cNvSpPr/>
          <p:nvPr/>
        </p:nvSpPr>
        <p:spPr>
          <a:xfrm>
            <a:off x="1916657" y="2588638"/>
            <a:ext cx="2295303" cy="720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FAC20C2-504E-4BCC-BA98-6C9F79E10D84}"/>
              </a:ext>
            </a:extLst>
          </p:cNvPr>
          <p:cNvSpPr/>
          <p:nvPr/>
        </p:nvSpPr>
        <p:spPr>
          <a:xfrm>
            <a:off x="1916656" y="3816998"/>
            <a:ext cx="2007271" cy="764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2496A60-83D4-482B-8065-06F8CECC970C}"/>
              </a:ext>
            </a:extLst>
          </p:cNvPr>
          <p:cNvSpPr/>
          <p:nvPr/>
        </p:nvSpPr>
        <p:spPr>
          <a:xfrm>
            <a:off x="3900703" y="5117419"/>
            <a:ext cx="3047562" cy="975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596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495C1F-26B7-4181-8BF3-A46A48DE8199}"/>
              </a:ext>
            </a:extLst>
          </p:cNvPr>
          <p:cNvSpPr txBox="1"/>
          <p:nvPr/>
        </p:nvSpPr>
        <p:spPr>
          <a:xfrm>
            <a:off x="414306" y="908720"/>
            <a:ext cx="8334158" cy="47801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Terminology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marR="7493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b="1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</a:t>
            </a:r>
            <a:r>
              <a:rPr sz="2400" b="1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instruction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language 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implementation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understands.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most</a:t>
            </a:r>
            <a:r>
              <a:rPr sz="2400" spc="-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languages, 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statements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sz="24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099185" marR="5080" lvl="1" indent="-342900">
              <a:lnSpc>
                <a:spcPct val="100000"/>
              </a:lnSpc>
              <a:buChar char="•"/>
              <a:tabLst>
                <a:tab pos="1099185" algn="l"/>
                <a:tab pos="109982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r>
              <a:rPr sz="2400" b="1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subroutine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elsewhere 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program.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often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sz="2400" spc="-4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099185" marR="176530" lvl="1" indent="-342900">
              <a:lnSpc>
                <a:spcPct val="100000"/>
              </a:lnSpc>
              <a:buChar char="•"/>
              <a:tabLst>
                <a:tab pos="1099185" algn="l"/>
                <a:tab pos="1099820" algn="l"/>
              </a:tabLst>
            </a:pP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b="1" spc="-1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control structure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direct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flow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execution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(e.g.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099185" marR="473075" lvl="1" indent="-342900">
              <a:lnSpc>
                <a:spcPct val="100000"/>
              </a:lnSpc>
              <a:buChar char="•"/>
              <a:tabLst>
                <a:tab pos="1099185" algn="l"/>
                <a:tab pos="1099820" algn="l"/>
              </a:tabLst>
            </a:pP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400" b="1" spc="-20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</a:t>
            </a:r>
            <a:r>
              <a:rPr sz="2400" b="1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piece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evaluates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400" spc="-2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(e.g.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1+3)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34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46053-CC17-C048-A391-61ED2B4F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18" y="2636912"/>
            <a:ext cx="8219256" cy="562074"/>
          </a:xfrm>
        </p:spPr>
        <p:txBody>
          <a:bodyPr/>
          <a:lstStyle/>
          <a:p>
            <a:r>
              <a:rPr lang="en-US" dirty="0"/>
              <a:t>Python programming (Part 1)</a:t>
            </a:r>
          </a:p>
        </p:txBody>
      </p:sp>
    </p:spTree>
    <p:extLst>
      <p:ext uri="{BB962C8B-B14F-4D97-AF65-F5344CB8AC3E}">
        <p14:creationId xmlns:p14="http://schemas.microsoft.com/office/powerpoint/2010/main" val="418053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43B3FED-9CEF-4109-9899-3EDBD8712DB4}"/>
              </a:ext>
            </a:extLst>
          </p:cNvPr>
          <p:cNvSpPr txBox="1"/>
          <p:nvPr/>
        </p:nvSpPr>
        <p:spPr>
          <a:xfrm>
            <a:off x="614578" y="921257"/>
            <a:ext cx="7101205" cy="18896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800" i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print</a:t>
            </a:r>
            <a:r>
              <a:rPr sz="2800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8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marR="508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8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Something </a:t>
            </a:r>
            <a:r>
              <a:rPr sz="2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28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z="2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notice </a:t>
            </a:r>
            <a:r>
              <a:rPr sz="2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sz="2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following</a:t>
            </a:r>
            <a:r>
              <a:rPr sz="28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8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online </a:t>
            </a:r>
            <a:r>
              <a:rPr sz="28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tutorials: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b="1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2.x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i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print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acts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24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D486449-5DAB-422C-B429-BB75974634D8}"/>
              </a:ext>
            </a:extLst>
          </p:cNvPr>
          <p:cNvSpPr txBox="1"/>
          <p:nvPr/>
        </p:nvSpPr>
        <p:spPr>
          <a:xfrm>
            <a:off x="1190977" y="4030554"/>
            <a:ext cx="47491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b="1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3.x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i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print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7E6AD61-1DF5-42CA-8BC8-6A556A53B11C}"/>
              </a:ext>
            </a:extLst>
          </p:cNvPr>
          <p:cNvSpPr/>
          <p:nvPr/>
        </p:nvSpPr>
        <p:spPr>
          <a:xfrm>
            <a:off x="2123728" y="2844753"/>
            <a:ext cx="2655634" cy="92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5086389-EC82-43DB-A46A-3ABEE7FEE3B9}"/>
              </a:ext>
            </a:extLst>
          </p:cNvPr>
          <p:cNvSpPr/>
          <p:nvPr/>
        </p:nvSpPr>
        <p:spPr>
          <a:xfrm>
            <a:off x="2143358" y="4577711"/>
            <a:ext cx="2636003" cy="95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39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F0192E0-45D9-4EBA-AC01-FD09136AF472}"/>
              </a:ext>
            </a:extLst>
          </p:cNvPr>
          <p:cNvSpPr txBox="1"/>
          <p:nvPr/>
        </p:nvSpPr>
        <p:spPr>
          <a:xfrm>
            <a:off x="509927" y="847262"/>
            <a:ext cx="8412701" cy="397480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13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</a:t>
            </a:r>
            <a:endParaRPr sz="2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600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Python,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b="1" spc="-1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pointers </a:t>
            </a:r>
            <a:r>
              <a:rPr sz="2400" spc="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GB" sz="2400" spc="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bucket </a:t>
            </a:r>
            <a:r>
              <a:rPr sz="24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memory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</a:t>
            </a:r>
            <a:r>
              <a:rPr lang="en-GB"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6000">
              <a:spcBef>
                <a:spcPts val="10"/>
              </a:spcBef>
              <a:buFont typeface="Arial"/>
              <a:buChar char="•"/>
            </a:pPr>
            <a:endParaRPr sz="16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6000" indent="-342900">
              <a:spcBef>
                <a:spcPts val="6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defining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pointer,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</a:t>
            </a: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i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x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6000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pointer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points </a:t>
            </a:r>
            <a:r>
              <a:rPr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b="1" spc="-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memory</a:t>
            </a:r>
            <a:r>
              <a:rPr lang="en-GB" sz="2400" b="1" spc="-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509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9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bucket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containing 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r>
              <a:rPr sz="2400" spc="-2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i="1" spc="-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6000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Therefore: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spcBef>
                <a:spcPts val="505"/>
              </a:spcBef>
              <a:buChar char="•"/>
              <a:tabLst>
                <a:tab pos="1497965" algn="l"/>
                <a:tab pos="1499235" algn="l"/>
              </a:tabLst>
            </a:pP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just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 </a:t>
            </a:r>
            <a:r>
              <a:rPr sz="20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0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various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spcBef>
                <a:spcPts val="480"/>
              </a:spcBef>
              <a:buChar char="•"/>
              <a:tabLst>
                <a:tab pos="1497965" algn="l"/>
                <a:tab pos="1499235" algn="l"/>
              </a:tabLst>
            </a:pPr>
            <a:r>
              <a:rPr sz="20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 </a:t>
            </a:r>
            <a:r>
              <a:rPr sz="2000" u="sng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000" u="sng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000" u="sng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assigned </a:t>
            </a:r>
            <a:r>
              <a:rPr lang="en-US" sz="2000" u="sng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u="sng" spc="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u="sng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different </a:t>
            </a:r>
            <a:r>
              <a:rPr sz="2000" u="sng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r>
              <a:rPr lang="en-US" sz="2000" u="sng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u="sng" spc="-2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u="sng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</a:t>
            </a:r>
            <a:endParaRPr sz="2000" u="sng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spcBef>
                <a:spcPts val="480"/>
              </a:spcBef>
              <a:buChar char="•"/>
              <a:tabLst>
                <a:tab pos="1497965" algn="l"/>
                <a:tab pos="1499235" algn="l"/>
              </a:tabLst>
            </a:pP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There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need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declare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its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(e.g.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x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=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spcBef>
                <a:spcPts val="484"/>
              </a:spcBef>
              <a:buChar char="•"/>
              <a:tabLst>
                <a:tab pos="1497965" algn="l"/>
                <a:tab pos="1499235" algn="l"/>
              </a:tabLst>
            </a:pP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0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dynamically</a:t>
            </a:r>
            <a:r>
              <a:rPr sz="2000" b="1" spc="-1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typed</a:t>
            </a:r>
            <a:r>
              <a:rPr lang="en-GB" sz="20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its variable type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3143EA-777C-4BE5-8D48-47F102846C9D}"/>
              </a:ext>
            </a:extLst>
          </p:cNvPr>
          <p:cNvSpPr/>
          <p:nvPr/>
        </p:nvSpPr>
        <p:spPr>
          <a:xfrm>
            <a:off x="1259632" y="1735135"/>
            <a:ext cx="879348" cy="39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FACE4A9-31C4-4638-8738-4208E12E5023}"/>
              </a:ext>
            </a:extLst>
          </p:cNvPr>
          <p:cNvSpPr/>
          <p:nvPr/>
        </p:nvSpPr>
        <p:spPr>
          <a:xfrm>
            <a:off x="5499449" y="238658"/>
            <a:ext cx="3415952" cy="895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972F-AEBE-4831-B047-CF8F96DFD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4982720"/>
            <a:ext cx="6337228" cy="11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6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4D9F5-152C-4991-8F6F-9AC0C817B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06" y="980728"/>
            <a:ext cx="8455768" cy="47307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Python Collections (Arrays)- </a:t>
            </a:r>
            <a:r>
              <a:rPr lang="en-GB"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lang="en-GB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lang="en-GB" b="1" spc="-2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b="1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lang="en-US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There are four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collection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data types in Python:</a:t>
            </a:r>
          </a:p>
          <a:p>
            <a:pPr marL="1800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-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ordered and changeable. Allows duplicate members</a:t>
            </a:r>
          </a:p>
          <a:p>
            <a:pPr marL="1800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Tuple -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ordered and unchangeable. Allows duplicate members</a:t>
            </a:r>
          </a:p>
          <a:p>
            <a:pPr marL="1800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-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unordered and unindexed. No duplicate members</a:t>
            </a:r>
          </a:p>
          <a:p>
            <a:pPr marL="180000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Dictionary -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unordered, changeable and indexed. No duplicate members</a:t>
            </a:r>
          </a:p>
          <a:p>
            <a:endParaRPr lang="en-GB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51A569A-9C0D-4603-8D60-FDE88FE7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4" name="Picture 2" descr="Python Collections — List, Tuple, Dictionaries &amp; Sets | by Hritika Agarwal  | Medium">
            <a:extLst>
              <a:ext uri="{FF2B5EF4-FFF2-40B4-BE49-F238E27FC236}">
                <a16:creationId xmlns:a16="http://schemas.microsoft.com/office/drawing/2014/main" id="{8F2273FC-06A6-4EAA-B151-5C96151E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26" y="3526019"/>
            <a:ext cx="6247747" cy="23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6CDB2E20-3E4A-4312-988F-5A2DF7D8602F}"/>
              </a:ext>
            </a:extLst>
          </p:cNvPr>
          <p:cNvSpPr txBox="1"/>
          <p:nvPr/>
        </p:nvSpPr>
        <p:spPr>
          <a:xfrm>
            <a:off x="323528" y="822722"/>
            <a:ext cx="5616624" cy="179408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5600" algn="l"/>
                <a:tab pos="356235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r>
              <a:rPr lang="en-GB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Collection types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Aka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Compound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Act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containers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</a:t>
            </a:r>
            <a:r>
              <a:rPr sz="2400" spc="-2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CA23BFD1-6620-4A31-A6E7-66806B4BD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375473"/>
              </p:ext>
            </p:extLst>
          </p:nvPr>
        </p:nvGraphicFramePr>
        <p:xfrm>
          <a:off x="462280" y="2708920"/>
          <a:ext cx="8219439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0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0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Type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Name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Ordered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collection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[1,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2,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3]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tuple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Immutable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ordered</a:t>
                      </a: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collection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(1, 2,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dict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Unordered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(Key, 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Value)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mapping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{‘a’:1, </a:t>
                      </a: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’b’:2,’</a:t>
                      </a: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c’:3}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set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Unordered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collection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b="1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unique</a:t>
                      </a:r>
                      <a:r>
                        <a:rPr sz="1800" b="1" spc="-25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lang="en-GB" sz="1800" b="1" spc="-25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 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values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{1,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2,</a:t>
                      </a: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3}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itle 5">
            <a:extLst>
              <a:ext uri="{FF2B5EF4-FFF2-40B4-BE49-F238E27FC236}">
                <a16:creationId xmlns:a16="http://schemas.microsoft.com/office/drawing/2014/main" id="{C7AFC96B-730F-4830-BD49-0DD50504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46957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360999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E3DD738-E93A-4127-9DC0-6382AEC02669}"/>
              </a:ext>
            </a:extLst>
          </p:cNvPr>
          <p:cNvSpPr txBox="1"/>
          <p:nvPr/>
        </p:nvSpPr>
        <p:spPr>
          <a:xfrm>
            <a:off x="361851" y="919354"/>
            <a:ext cx="4783455" cy="20046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Ordered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Mutable.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Definition: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properties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methods: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857CBE3-27B5-45E9-A727-E4457A198428}"/>
              </a:ext>
            </a:extLst>
          </p:cNvPr>
          <p:cNvSpPr/>
          <p:nvPr/>
        </p:nvSpPr>
        <p:spPr>
          <a:xfrm>
            <a:off x="3076194" y="2348880"/>
            <a:ext cx="2991612" cy="294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5AA58ECC-3394-4977-99D8-F1758D8F8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21697"/>
              </p:ext>
            </p:extLst>
          </p:nvPr>
        </p:nvGraphicFramePr>
        <p:xfrm>
          <a:off x="362704" y="3019284"/>
          <a:ext cx="8496300" cy="239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Property/Method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len()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7004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number</a:t>
                      </a:r>
                      <a:r>
                        <a:rPr sz="1800" spc="-2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elements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</a:t>
                      </a:r>
                      <a:r>
                        <a:rPr sz="1800" spc="-2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len(animals)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append()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641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Add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supplied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object</a:t>
                      </a:r>
                      <a:r>
                        <a:rPr sz="1800" spc="-2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 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end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</a:t>
                      </a:r>
                      <a:r>
                        <a:rPr sz="1800" spc="-2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animals.append(“elephant”)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Concatenation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Combine </a:t>
                      </a:r>
                      <a:r>
                        <a:rPr sz="1800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two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GB"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</a:t>
                      </a:r>
                      <a:r>
                        <a:rPr sz="1800" spc="-85" dirty="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nimals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</a:t>
                      </a:r>
                      <a:r>
                        <a:rPr sz="1800" spc="-1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[“cow”,”eel”]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sort()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Sorts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 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ascending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order.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animals.sort()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itle 5">
            <a:extLst>
              <a:ext uri="{FF2B5EF4-FFF2-40B4-BE49-F238E27FC236}">
                <a16:creationId xmlns:a16="http://schemas.microsoft.com/office/drawing/2014/main" id="{283A4BBE-69CD-499E-B8F6-D5FC638A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57280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389214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47A06C6-9B80-4718-AAA1-1F196C373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096" y="207831"/>
            <a:ext cx="41795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spc="-2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70" dirty="0">
                <a:latin typeface="Cambria" panose="02040503050406030204" pitchFamily="18" charset="0"/>
                <a:ea typeface="Cambria" panose="02040503050406030204" pitchFamily="18" charset="0"/>
              </a:rPr>
              <a:t>Fundamentals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9B5DD33-A41B-4B7D-B871-9EC74D7EC6B9}"/>
              </a:ext>
            </a:extLst>
          </p:cNvPr>
          <p:cNvSpPr txBox="1"/>
          <p:nvPr/>
        </p:nvSpPr>
        <p:spPr>
          <a:xfrm>
            <a:off x="330200" y="777363"/>
            <a:ext cx="6456680" cy="1273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5600" algn="l"/>
                <a:tab pos="356235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</a:t>
            </a:r>
            <a:r>
              <a:rPr lang="en-GB" sz="20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 </a:t>
            </a:r>
            <a:r>
              <a:rPr lang="en-US"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</a:t>
            </a:r>
            <a:r>
              <a:rPr lang="en-US"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simultaneously: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EECB624-F9E7-4380-97A8-234D97F18899}"/>
              </a:ext>
            </a:extLst>
          </p:cNvPr>
          <p:cNvSpPr txBox="1"/>
          <p:nvPr/>
        </p:nvSpPr>
        <p:spPr>
          <a:xfrm>
            <a:off x="1043608" y="3148958"/>
            <a:ext cx="5955665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Indexing</a:t>
            </a:r>
            <a:r>
              <a:rPr lang="en-US" sz="2000" b="1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0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Slicing</a:t>
            </a:r>
            <a:r>
              <a:rPr lang="en-GB" sz="20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allow </a:t>
            </a:r>
            <a:r>
              <a:rPr sz="20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 </a:t>
            </a:r>
            <a:r>
              <a:rPr lang="en-US" sz="20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specific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elements.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1800" b="1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Indexing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70000" lvl="2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1270000" algn="l"/>
                <a:tab pos="1270635" algn="l"/>
              </a:tabLst>
            </a:pPr>
            <a:r>
              <a:rPr sz="18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Single </a:t>
            </a:r>
            <a:r>
              <a:rPr sz="18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elements, 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18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18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zero-based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index.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14218A8-3846-4A22-A631-461F20E47A14}"/>
              </a:ext>
            </a:extLst>
          </p:cNvPr>
          <p:cNvSpPr txBox="1"/>
          <p:nvPr/>
        </p:nvSpPr>
        <p:spPr>
          <a:xfrm>
            <a:off x="1923223" y="5239829"/>
            <a:ext cx="5730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Negative</a:t>
            </a:r>
            <a:r>
              <a:rPr sz="18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indexes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allow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start</a:t>
            </a:r>
            <a:r>
              <a:rPr sz="18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1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end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1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list: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0CC5DA1-2D13-4B24-8F39-484027132E25}"/>
              </a:ext>
            </a:extLst>
          </p:cNvPr>
          <p:cNvSpPr/>
          <p:nvPr/>
        </p:nvSpPr>
        <p:spPr>
          <a:xfrm>
            <a:off x="2385060" y="2214757"/>
            <a:ext cx="4363212" cy="80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0F0225-5E4B-4B12-A1DE-33A7E0D527C8}"/>
              </a:ext>
            </a:extLst>
          </p:cNvPr>
          <p:cNvGrpSpPr/>
          <p:nvPr/>
        </p:nvGrpSpPr>
        <p:grpSpPr>
          <a:xfrm>
            <a:off x="2267744" y="4325374"/>
            <a:ext cx="3162300" cy="790234"/>
            <a:chOff x="2267744" y="4325374"/>
            <a:chExt cx="3162300" cy="790234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5CDB6B56-864C-4385-8179-7101DFCA0E18}"/>
                </a:ext>
              </a:extLst>
            </p:cNvPr>
            <p:cNvSpPr/>
            <p:nvPr/>
          </p:nvSpPr>
          <p:spPr>
            <a:xfrm>
              <a:off x="2267744" y="4325374"/>
              <a:ext cx="3162300" cy="7902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B81908C5-E9FC-4C58-8E7E-2E702AE568FD}"/>
                </a:ext>
              </a:extLst>
            </p:cNvPr>
            <p:cNvSpPr/>
            <p:nvPr/>
          </p:nvSpPr>
          <p:spPr>
            <a:xfrm>
              <a:off x="3848894" y="4325374"/>
              <a:ext cx="431800" cy="285115"/>
            </a:xfrm>
            <a:custGeom>
              <a:avLst/>
              <a:gdLst/>
              <a:ahLst/>
              <a:cxnLst/>
              <a:rect l="l" t="t" r="r" b="b"/>
              <a:pathLst>
                <a:path w="431800" h="285114">
                  <a:moveTo>
                    <a:pt x="0" y="284988"/>
                  </a:moveTo>
                  <a:lnTo>
                    <a:pt x="431291" y="284988"/>
                  </a:lnTo>
                  <a:lnTo>
                    <a:pt x="431291" y="0"/>
                  </a:lnTo>
                  <a:lnTo>
                    <a:pt x="0" y="0"/>
                  </a:lnTo>
                  <a:lnTo>
                    <a:pt x="0" y="284988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885989-0BAC-41BE-B845-86E629CC1A18}"/>
              </a:ext>
            </a:extLst>
          </p:cNvPr>
          <p:cNvGrpSpPr/>
          <p:nvPr/>
        </p:nvGrpSpPr>
        <p:grpSpPr>
          <a:xfrm>
            <a:off x="2305844" y="5699483"/>
            <a:ext cx="3124200" cy="762307"/>
            <a:chOff x="2305844" y="5699483"/>
            <a:chExt cx="3124200" cy="762307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A57ECD79-DB96-4641-BB09-A49600A5DF6C}"/>
                </a:ext>
              </a:extLst>
            </p:cNvPr>
            <p:cNvSpPr/>
            <p:nvPr/>
          </p:nvSpPr>
          <p:spPr>
            <a:xfrm>
              <a:off x="2305844" y="5699483"/>
              <a:ext cx="3124200" cy="7623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BD88734D-B60D-4E31-89D8-BD8BAB6AADB0}"/>
                </a:ext>
              </a:extLst>
            </p:cNvPr>
            <p:cNvSpPr/>
            <p:nvPr/>
          </p:nvSpPr>
          <p:spPr>
            <a:xfrm>
              <a:off x="4499992" y="5735617"/>
              <a:ext cx="833755" cy="287020"/>
            </a:xfrm>
            <a:custGeom>
              <a:avLst/>
              <a:gdLst/>
              <a:ahLst/>
              <a:cxnLst/>
              <a:rect l="l" t="t" r="r" b="b"/>
              <a:pathLst>
                <a:path w="833754" h="287020">
                  <a:moveTo>
                    <a:pt x="0" y="286512"/>
                  </a:moveTo>
                  <a:lnTo>
                    <a:pt x="833627" y="286512"/>
                  </a:lnTo>
                  <a:lnTo>
                    <a:pt x="833627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ln w="2590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882DF39A-992A-445B-9215-C3AE96D9E619}"/>
              </a:ext>
            </a:extLst>
          </p:cNvPr>
          <p:cNvSpPr/>
          <p:nvPr/>
        </p:nvSpPr>
        <p:spPr>
          <a:xfrm>
            <a:off x="6385021" y="138065"/>
            <a:ext cx="2369592" cy="127317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index starts from 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28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0DEF7-9B9E-459D-87E7-D3FE180B5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4983" y="746364"/>
            <a:ext cx="765745" cy="3965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55FD68A-8333-4F88-8DAD-89CB681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9" y="85572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BE773-2033-4D79-BADC-ECDCF091A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93" y="1221214"/>
            <a:ext cx="4206988" cy="684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3C2A4C-BF47-441E-BB6D-4AC1E1930DFC}"/>
              </a:ext>
            </a:extLst>
          </p:cNvPr>
          <p:cNvSpPr/>
          <p:nvPr/>
        </p:nvSpPr>
        <p:spPr>
          <a:xfrm>
            <a:off x="205855" y="1998686"/>
            <a:ext cx="12275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latin typeface="Cambria" panose="02040503050406030204" pitchFamily="18" charset="0"/>
                <a:ea typeface="Cambria" panose="02040503050406030204" pitchFamily="18" charset="0"/>
              </a:rPr>
              <a:t>Access Items</a:t>
            </a:r>
            <a:endParaRPr lang="en-GB" sz="1400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8995E-CD7C-4241-BC28-55A0870F1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7" y="2316202"/>
            <a:ext cx="4206988" cy="715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16AA93-19E1-4B94-871B-26067CCCFF4B}"/>
              </a:ext>
            </a:extLst>
          </p:cNvPr>
          <p:cNvSpPr/>
          <p:nvPr/>
        </p:nvSpPr>
        <p:spPr>
          <a:xfrm>
            <a:off x="174646" y="3016240"/>
            <a:ext cx="1704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Item Value</a:t>
            </a:r>
            <a:endParaRPr lang="en-GB" sz="1400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44850-E9F3-4BAB-958A-52213D047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99" y="3308720"/>
            <a:ext cx="4206988" cy="715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72FF2E-D6A9-41B8-A53B-5818DED95F5F}"/>
              </a:ext>
            </a:extLst>
          </p:cNvPr>
          <p:cNvSpPr/>
          <p:nvPr/>
        </p:nvSpPr>
        <p:spPr>
          <a:xfrm>
            <a:off x="248589" y="4111374"/>
            <a:ext cx="1828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Loop Through a List</a:t>
            </a:r>
            <a:endParaRPr lang="en-GB" sz="1400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67E1335-7395-484A-873C-8EF9C20AF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784156"/>
              </p:ext>
            </p:extLst>
          </p:nvPr>
        </p:nvGraphicFramePr>
        <p:xfrm>
          <a:off x="205855" y="4388915"/>
          <a:ext cx="4350521" cy="227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Bitmap Image" r:id="rId7" imgW="5943600" imgH="2476440" progId="Paint.Picture">
                  <p:embed/>
                </p:oleObj>
              </mc:Choice>
              <mc:Fallback>
                <p:oleObj name="Bitmap Image" r:id="rId7" imgW="5943600" imgH="2476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855" y="4388915"/>
                        <a:ext cx="4350521" cy="227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C9F62B6-F295-44AA-B2CA-120B33312B22}"/>
              </a:ext>
            </a:extLst>
          </p:cNvPr>
          <p:cNvSpPr/>
          <p:nvPr/>
        </p:nvSpPr>
        <p:spPr>
          <a:xfrm>
            <a:off x="4875568" y="861504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Length</a:t>
            </a:r>
            <a:endParaRPr lang="en-GB" sz="1400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67115-1C1E-4400-B3B6-ABD4C0D7A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5654" y="1261410"/>
            <a:ext cx="3779840" cy="7182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C0539A-6613-4757-9C67-035B0D6083E2}"/>
              </a:ext>
            </a:extLst>
          </p:cNvPr>
          <p:cNvSpPr/>
          <p:nvPr/>
        </p:nvSpPr>
        <p:spPr>
          <a:xfrm>
            <a:off x="4955654" y="2045233"/>
            <a:ext cx="1016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 Items</a:t>
            </a:r>
            <a:endParaRPr lang="en-GB" sz="1400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6AB8CD-A121-468B-BF29-CD18CDD0299C}"/>
              </a:ext>
            </a:extLst>
          </p:cNvPr>
          <p:cNvSpPr/>
          <p:nvPr/>
        </p:nvSpPr>
        <p:spPr>
          <a:xfrm>
            <a:off x="4920208" y="2370599"/>
            <a:ext cx="3180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add an item to the end of the list:</a:t>
            </a:r>
          </a:p>
          <a:p>
            <a:r>
              <a:rPr lang="en-US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the </a:t>
            </a:r>
            <a:r>
              <a:rPr lang="en-US" sz="1400" dirty="0">
                <a:solidFill>
                  <a:srgbClr val="DC143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append()</a:t>
            </a:r>
            <a:r>
              <a:rPr lang="en-US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method:</a:t>
            </a:r>
            <a:endParaRPr lang="en-GB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1C6061-D5BC-47F8-A3C7-D0CF4E7B9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8177" y="3034436"/>
            <a:ext cx="4015401" cy="883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647166F-1103-4C39-8B04-97A01A3978BB}"/>
              </a:ext>
            </a:extLst>
          </p:cNvPr>
          <p:cNvSpPr/>
          <p:nvPr/>
        </p:nvSpPr>
        <p:spPr>
          <a:xfrm>
            <a:off x="4920208" y="430327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add an item at the specified index: </a:t>
            </a:r>
          </a:p>
          <a:p>
            <a:r>
              <a:rPr lang="en-US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the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insert()</a:t>
            </a:r>
            <a:r>
              <a:rPr lang="en-US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method:</a:t>
            </a:r>
            <a:endParaRPr lang="en-GB" sz="14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FEA913-21B1-440B-8AB9-DD7DDACCD2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8177" y="4972228"/>
            <a:ext cx="4015401" cy="86717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FF945-60F6-491A-96C0-60FE21A0545D}"/>
              </a:ext>
            </a:extLst>
          </p:cNvPr>
          <p:cNvCxnSpPr>
            <a:cxnSpLocks/>
          </p:cNvCxnSpPr>
          <p:nvPr/>
        </p:nvCxnSpPr>
        <p:spPr>
          <a:xfrm>
            <a:off x="4774430" y="0"/>
            <a:ext cx="13594" cy="68580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9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1B2C540-D1CA-45C9-AAFA-0840FF99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1D9C705-C152-498B-8FDA-CF6F282F1BB1}"/>
              </a:ext>
            </a:extLst>
          </p:cNvPr>
          <p:cNvSpPr txBox="1"/>
          <p:nvPr/>
        </p:nvSpPr>
        <p:spPr>
          <a:xfrm>
            <a:off x="186334" y="777363"/>
            <a:ext cx="6289675" cy="193230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3535">
              <a:spcBef>
                <a:spcPts val="509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sz="20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Slicing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spcBef>
                <a:spcPts val="440"/>
              </a:spcBef>
              <a:buChar char="•"/>
              <a:tabLst>
                <a:tab pos="1955800" algn="l"/>
                <a:tab pos="1956435" algn="l"/>
              </a:tabLst>
            </a:pP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Facilitates </a:t>
            </a:r>
            <a:r>
              <a:rPr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accessing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 </a:t>
            </a:r>
            <a:r>
              <a:rPr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spcBef>
                <a:spcPts val="430"/>
              </a:spcBef>
              <a:buChar char="•"/>
              <a:tabLst>
                <a:tab pos="1955800" algn="l"/>
                <a:tab pos="1956435" algn="l"/>
              </a:tabLst>
            </a:pPr>
            <a:r>
              <a:rPr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format:</a:t>
            </a:r>
            <a:r>
              <a:rPr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listName[firstIndex:lastIndex]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1FDFBAB-B3CA-47D7-AEE4-4A49903F40AB}"/>
              </a:ext>
            </a:extLst>
          </p:cNvPr>
          <p:cNvSpPr/>
          <p:nvPr/>
        </p:nvSpPr>
        <p:spPr>
          <a:xfrm>
            <a:off x="2740360" y="2709668"/>
            <a:ext cx="1542306" cy="781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3F22E74-2847-4499-A4E0-DDF53AC04A56}"/>
              </a:ext>
            </a:extLst>
          </p:cNvPr>
          <p:cNvSpPr txBox="1"/>
          <p:nvPr/>
        </p:nvSpPr>
        <p:spPr>
          <a:xfrm>
            <a:off x="971600" y="3573016"/>
            <a:ext cx="7039609" cy="975908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1800" b="1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first</a:t>
            </a:r>
            <a:r>
              <a:rPr lang="en-GB" sz="1800" b="1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1800" b="1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Index </a:t>
            </a:r>
            <a:r>
              <a:rPr sz="1800" b="1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1800" b="1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inclusive, </a:t>
            </a:r>
            <a:r>
              <a:rPr sz="1800" b="1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last</a:t>
            </a:r>
            <a:r>
              <a:rPr lang="en-GB" sz="1800" b="1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1800" b="1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Index </a:t>
            </a:r>
            <a:r>
              <a:rPr sz="1800" b="1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sz="1800" b="1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b="1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not.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following </a:t>
            </a:r>
            <a:r>
              <a:rPr sz="18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table </a:t>
            </a:r>
            <a:r>
              <a:rPr sz="1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shows 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positive/negative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 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corresponds </a:t>
            </a:r>
            <a:r>
              <a:rPr sz="18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 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089CAD1F-2C3A-4661-9D86-24EDA468B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0293"/>
              </p:ext>
            </p:extLst>
          </p:nvPr>
        </p:nvGraphicFramePr>
        <p:xfrm>
          <a:off x="2532220" y="4951481"/>
          <a:ext cx="5478989" cy="1381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2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2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2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2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2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996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r>
                        <a:rPr lang="en-GB" sz="1800" b="1" spc="-11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item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!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 marR="2794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g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  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-9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72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1B2C540-D1CA-45C9-AAFA-0840FF99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5CE16FB-C39A-42F0-8721-A4F8AF887845}"/>
              </a:ext>
            </a:extLst>
          </p:cNvPr>
          <p:cNvSpPr txBox="1"/>
          <p:nvPr/>
        </p:nvSpPr>
        <p:spPr>
          <a:xfrm>
            <a:off x="323528" y="739428"/>
            <a:ext cx="3249295" cy="12734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353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sz="20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Slicing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FCC68DF-E4FF-4B26-A997-6D3113435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60915"/>
              </p:ext>
            </p:extLst>
          </p:nvPr>
        </p:nvGraphicFramePr>
        <p:xfrm>
          <a:off x="1331640" y="2204864"/>
          <a:ext cx="6264700" cy="138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4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56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item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 marR="3619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g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  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4">
            <a:extLst>
              <a:ext uri="{FF2B5EF4-FFF2-40B4-BE49-F238E27FC236}">
                <a16:creationId xmlns:a16="http://schemas.microsoft.com/office/drawing/2014/main" id="{C5D99BFF-826B-4D56-A46E-B3C5022EAC71}"/>
              </a:ext>
            </a:extLst>
          </p:cNvPr>
          <p:cNvSpPr txBox="1"/>
          <p:nvPr/>
        </p:nvSpPr>
        <p:spPr>
          <a:xfrm>
            <a:off x="714210" y="3933056"/>
            <a:ext cx="7448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also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omit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first,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last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index,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defaulting</a:t>
            </a:r>
            <a:r>
              <a:rPr sz="1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length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index,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e.g.: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0D70145-8202-46F4-8A1C-0578DE60DBA6}"/>
              </a:ext>
            </a:extLst>
          </p:cNvPr>
          <p:cNvSpPr/>
          <p:nvPr/>
        </p:nvSpPr>
        <p:spPr>
          <a:xfrm>
            <a:off x="1300436" y="4614171"/>
            <a:ext cx="1133855" cy="58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A318C87-C198-4FCC-B642-471639493728}"/>
              </a:ext>
            </a:extLst>
          </p:cNvPr>
          <p:cNvSpPr/>
          <p:nvPr/>
        </p:nvSpPr>
        <p:spPr>
          <a:xfrm>
            <a:off x="2815292" y="4614171"/>
            <a:ext cx="2281428" cy="596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F85C3EF-440F-4BBC-8761-A5438A6ECB45}"/>
              </a:ext>
            </a:extLst>
          </p:cNvPr>
          <p:cNvSpPr/>
          <p:nvPr/>
        </p:nvSpPr>
        <p:spPr>
          <a:xfrm>
            <a:off x="5477719" y="4614171"/>
            <a:ext cx="1219200" cy="581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A092802-98ED-4097-9EED-4C507ED38EA3}"/>
              </a:ext>
            </a:extLst>
          </p:cNvPr>
          <p:cNvSpPr/>
          <p:nvPr/>
        </p:nvSpPr>
        <p:spPr>
          <a:xfrm>
            <a:off x="7632191" y="4288722"/>
            <a:ext cx="1296140" cy="982074"/>
          </a:xfrm>
          <a:prstGeom prst="wedgeRectCallout">
            <a:avLst>
              <a:gd name="adj1" fmla="val -134058"/>
              <a:gd name="adj2" fmla="val 18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-3+1= -2</a:t>
            </a:r>
          </a:p>
          <a:p>
            <a:pPr algn="ctr"/>
            <a:r>
              <a:rPr lang="en-US" dirty="0"/>
              <a:t>-2+1= -1</a:t>
            </a:r>
            <a:endParaRPr lang="en-GB" dirty="0"/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5DE46426-CC09-4B83-8604-916FCCD75EF3}"/>
              </a:ext>
            </a:extLst>
          </p:cNvPr>
          <p:cNvSpPr/>
          <p:nvPr/>
        </p:nvSpPr>
        <p:spPr>
          <a:xfrm>
            <a:off x="1978310" y="5195196"/>
            <a:ext cx="5368933" cy="1163804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Next retrieval is done by adding +1 to the current index, therefore traversal always goes in forward direction for both positive and negative index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8656D6-A128-4589-AAA3-76CB76677B8B}"/>
              </a:ext>
            </a:extLst>
          </p:cNvPr>
          <p:cNvCxnSpPr>
            <a:cxnSpLocks/>
          </p:cNvCxnSpPr>
          <p:nvPr/>
        </p:nvCxnSpPr>
        <p:spPr>
          <a:xfrm>
            <a:off x="2123728" y="6525344"/>
            <a:ext cx="52235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499E68-7BC9-4397-A228-6E2ED41F1A91}"/>
              </a:ext>
            </a:extLst>
          </p:cNvPr>
          <p:cNvSpPr txBox="1"/>
          <p:nvPr/>
        </p:nvSpPr>
        <p:spPr>
          <a:xfrm>
            <a:off x="4211960" y="1438814"/>
            <a:ext cx="4360410" cy="35609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 start index included : last index excluded]</a:t>
            </a:r>
            <a:endParaRPr lang="en-GB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2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1B2C540-D1CA-45C9-AAFA-0840FF99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4EB223C-32FE-4FD5-A1D7-1B386F6CD41E}"/>
              </a:ext>
            </a:extLst>
          </p:cNvPr>
          <p:cNvSpPr txBox="1"/>
          <p:nvPr/>
        </p:nvSpPr>
        <p:spPr>
          <a:xfrm>
            <a:off x="323528" y="739428"/>
            <a:ext cx="3249295" cy="127342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353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sz="20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Slicing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946C1CC2-E0B7-46B1-83A5-EB0804D0B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05422"/>
              </p:ext>
            </p:extLst>
          </p:nvPr>
        </p:nvGraphicFramePr>
        <p:xfrm>
          <a:off x="1115616" y="2132856"/>
          <a:ext cx="6120682" cy="138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8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7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List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item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0604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R="10922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10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 marR="3619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g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ti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  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Index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-9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-7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-4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-3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5">
            <a:extLst>
              <a:ext uri="{FF2B5EF4-FFF2-40B4-BE49-F238E27FC236}">
                <a16:creationId xmlns:a16="http://schemas.microsoft.com/office/drawing/2014/main" id="{AA5CF73C-5EE5-4AAC-87BF-0CF4EA186E3D}"/>
              </a:ext>
            </a:extLst>
          </p:cNvPr>
          <p:cNvSpPr txBox="1"/>
          <p:nvPr/>
        </p:nvSpPr>
        <p:spPr>
          <a:xfrm>
            <a:off x="1094706" y="4595768"/>
            <a:ext cx="4338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Sections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 </a:t>
            </a:r>
            <a:r>
              <a:rPr sz="18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replaced </a:t>
            </a:r>
            <a:r>
              <a:rPr sz="18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lang="en-GB" sz="18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follows: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2479A5D-26E3-4F6F-8307-995CB95F3A53}"/>
              </a:ext>
            </a:extLst>
          </p:cNvPr>
          <p:cNvSpPr/>
          <p:nvPr/>
        </p:nvSpPr>
        <p:spPr>
          <a:xfrm>
            <a:off x="1135431" y="3688226"/>
            <a:ext cx="1438656" cy="58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E219C53-D4D5-4D97-BD71-B8AD42134790}"/>
              </a:ext>
            </a:extLst>
          </p:cNvPr>
          <p:cNvSpPr/>
          <p:nvPr/>
        </p:nvSpPr>
        <p:spPr>
          <a:xfrm>
            <a:off x="2990139" y="3706515"/>
            <a:ext cx="1522476" cy="596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8F7395C-D1A1-4B7D-8486-41FC053658F5}"/>
              </a:ext>
            </a:extLst>
          </p:cNvPr>
          <p:cNvSpPr/>
          <p:nvPr/>
        </p:nvSpPr>
        <p:spPr>
          <a:xfrm>
            <a:off x="2779826" y="5032394"/>
            <a:ext cx="2729484" cy="636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720FD45-9280-488F-9BE7-8251C260856B}"/>
              </a:ext>
            </a:extLst>
          </p:cNvPr>
          <p:cNvSpPr/>
          <p:nvPr/>
        </p:nvSpPr>
        <p:spPr>
          <a:xfrm>
            <a:off x="4764075" y="3726326"/>
            <a:ext cx="2962656" cy="552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03892-45CA-4098-ABDF-9A654E5052E2}"/>
              </a:ext>
            </a:extLst>
          </p:cNvPr>
          <p:cNvSpPr txBox="1"/>
          <p:nvPr/>
        </p:nvSpPr>
        <p:spPr>
          <a:xfrm>
            <a:off x="3264183" y="1249770"/>
            <a:ext cx="5579396" cy="50627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 start index included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last index excluded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specify pace ]</a:t>
            </a:r>
            <a:endParaRPr lang="en-GB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3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B2484-79F2-4CCD-92C5-EED205554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552" y="908720"/>
            <a:ext cx="8219256" cy="4680520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Released in 1989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Current version: 3.9.0 (January 2021)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Simplicity -Precise, efficient, readable syntax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High-Level – abstracts details such as memory management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General purpose – AI, statistics,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visualisation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etc.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Comprehensive libraries -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analysis, machine learning,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visualisation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Interpreted language – evaluation of code happens immediately, rather than going through a compile and run cycle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Recommended for those with a Computer Science / Software Engineering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D32A9-7C38-4C2F-9469-E39A7D7F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948" y="260648"/>
            <a:ext cx="3410297" cy="96964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5802C053-5DFD-4993-8662-C96B6AC5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06964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2007237-F0F1-42EE-ADA4-5DCBD43A86C4}"/>
              </a:ext>
            </a:extLst>
          </p:cNvPr>
          <p:cNvSpPr txBox="1"/>
          <p:nvPr/>
        </p:nvSpPr>
        <p:spPr>
          <a:xfrm>
            <a:off x="683568" y="822722"/>
            <a:ext cx="7152640" cy="210762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0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0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b="1" spc="-17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Tuples</a:t>
            </a:r>
            <a:endParaRPr sz="2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0765" lvl="1" indent="-342900"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Similar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lists,</a:t>
            </a:r>
            <a:r>
              <a:rPr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however:</a:t>
            </a:r>
            <a:r>
              <a:rPr lang="en-GB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6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Defined </a:t>
            </a:r>
            <a:r>
              <a:rPr sz="16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1600" spc="-7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parenthesis</a:t>
            </a:r>
            <a:r>
              <a:rPr sz="16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6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</a:t>
            </a:r>
            <a:r>
              <a:rPr sz="16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</a:t>
            </a:r>
            <a:r>
              <a:rPr lang="en-US" sz="16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600" spc="-3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6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brackets.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2">
              <a:spcBef>
                <a:spcPts val="35"/>
              </a:spcBef>
              <a:buFont typeface="Arial"/>
              <a:buChar char="•"/>
            </a:pP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498600" lvl="2" indent="-343535">
              <a:buChar char="•"/>
              <a:tabLst>
                <a:tab pos="1955800" algn="l"/>
                <a:tab pos="1956435" algn="l"/>
              </a:tabLst>
            </a:pPr>
            <a:r>
              <a:rPr sz="16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1600" b="1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Immutable </a:t>
            </a:r>
            <a:r>
              <a:rPr sz="16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(They </a:t>
            </a:r>
            <a:r>
              <a:rPr sz="16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16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z="16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16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changed </a:t>
            </a:r>
            <a:r>
              <a:rPr sz="16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once</a:t>
            </a:r>
            <a:r>
              <a:rPr sz="16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created)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0765" lvl="1" indent="-342900">
              <a:spcBef>
                <a:spcPts val="470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Slicing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indexing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 </a:t>
            </a:r>
            <a:r>
              <a:rPr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EBF1168-FB4E-44E8-BA6C-CA040292474C}"/>
              </a:ext>
            </a:extLst>
          </p:cNvPr>
          <p:cNvSpPr/>
          <p:nvPr/>
        </p:nvSpPr>
        <p:spPr>
          <a:xfrm>
            <a:off x="1495475" y="1911044"/>
            <a:ext cx="2514600" cy="295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FFB078B-69A8-45E4-888E-0F6EFC4F1E49}"/>
              </a:ext>
            </a:extLst>
          </p:cNvPr>
          <p:cNvSpPr/>
          <p:nvPr/>
        </p:nvSpPr>
        <p:spPr>
          <a:xfrm>
            <a:off x="4461032" y="1936652"/>
            <a:ext cx="2485643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4DFAFC5-4ABF-4688-A0C5-78298C4D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F301C-47C9-4EA0-812F-55CF34093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999498"/>
            <a:ext cx="5184576" cy="869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277BC-9A4E-4FC1-9EB4-0A53B5FE0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4044280"/>
            <a:ext cx="6480720" cy="26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69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5FFB68B-AF67-4D08-8ADD-B47A8EC7DD95}"/>
              </a:ext>
            </a:extLst>
          </p:cNvPr>
          <p:cNvSpPr txBox="1"/>
          <p:nvPr/>
        </p:nvSpPr>
        <p:spPr>
          <a:xfrm>
            <a:off x="486198" y="714621"/>
            <a:ext cx="8072755" cy="2334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Unordered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collection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unique</a:t>
            </a:r>
            <a:r>
              <a:rPr sz="2000" b="1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items.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store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duplicates.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497965" lvl="2" indent="-342900">
              <a:lnSpc>
                <a:spcPct val="100000"/>
              </a:lnSpc>
              <a:buChar char="•"/>
              <a:tabLst>
                <a:tab pos="1497965" algn="l"/>
                <a:tab pos="1498600" algn="l"/>
              </a:tabLst>
            </a:pP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operations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including: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955800" lvl="3" indent="-34353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1955800" algn="l"/>
                <a:tab pos="1956435" algn="l"/>
              </a:tabLst>
            </a:pPr>
            <a:r>
              <a:rPr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Union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 – </a:t>
            </a:r>
            <a:r>
              <a:rPr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containing items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appearing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either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4130B66-B655-4DCA-9485-748BA63C9BF5}"/>
              </a:ext>
            </a:extLst>
          </p:cNvPr>
          <p:cNvSpPr txBox="1"/>
          <p:nvPr/>
        </p:nvSpPr>
        <p:spPr>
          <a:xfrm>
            <a:off x="2086372" y="3737347"/>
            <a:ext cx="561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8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Intersection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 –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containing items </a:t>
            </a:r>
            <a:r>
              <a:rPr sz="1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appearing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18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both</a:t>
            </a:r>
            <a:endParaRPr sz="18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D104796-8004-4849-9D25-4B95F18F9569}"/>
              </a:ext>
            </a:extLst>
          </p:cNvPr>
          <p:cNvSpPr txBox="1"/>
          <p:nvPr/>
        </p:nvSpPr>
        <p:spPr>
          <a:xfrm>
            <a:off x="2086372" y="4725153"/>
            <a:ext cx="5767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8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Difference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 –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containing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items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</a:t>
            </a:r>
            <a:r>
              <a:rPr sz="1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1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but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sz="18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</a:t>
            </a:r>
            <a:r>
              <a:rPr sz="1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2.</a:t>
            </a:r>
            <a:endParaRPr sz="18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CD8500-9B39-4091-88CB-690EC6BE30BE}"/>
              </a:ext>
            </a:extLst>
          </p:cNvPr>
          <p:cNvSpPr txBox="1"/>
          <p:nvPr/>
        </p:nvSpPr>
        <p:spPr>
          <a:xfrm>
            <a:off x="2086372" y="5712731"/>
            <a:ext cx="6244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1800" b="1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Symmetric </a:t>
            </a:r>
            <a:r>
              <a:rPr sz="18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Difference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 –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items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appearing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</a:t>
            </a:r>
            <a:r>
              <a:rPr sz="18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set.</a:t>
            </a:r>
            <a:endParaRPr sz="18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D210801-41DA-4A44-8629-FE94A19360DC}"/>
              </a:ext>
            </a:extLst>
          </p:cNvPr>
          <p:cNvSpPr/>
          <p:nvPr/>
        </p:nvSpPr>
        <p:spPr>
          <a:xfrm>
            <a:off x="3347864" y="1998337"/>
            <a:ext cx="1604772" cy="432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E0333C6-5DD3-449E-A519-39015038ED54}"/>
              </a:ext>
            </a:extLst>
          </p:cNvPr>
          <p:cNvSpPr/>
          <p:nvPr/>
        </p:nvSpPr>
        <p:spPr>
          <a:xfrm>
            <a:off x="3579511" y="3078852"/>
            <a:ext cx="1447800" cy="612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CBB8B01-6A8E-42BB-A0E3-870A31803938}"/>
              </a:ext>
            </a:extLst>
          </p:cNvPr>
          <p:cNvSpPr/>
          <p:nvPr/>
        </p:nvSpPr>
        <p:spPr>
          <a:xfrm>
            <a:off x="3347864" y="4077072"/>
            <a:ext cx="1815083" cy="577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F6AE17D-01A8-4E01-8CFE-185E52D25A43}"/>
              </a:ext>
            </a:extLst>
          </p:cNvPr>
          <p:cNvSpPr/>
          <p:nvPr/>
        </p:nvSpPr>
        <p:spPr>
          <a:xfrm>
            <a:off x="3347864" y="5021952"/>
            <a:ext cx="16794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CFEBB18E-74D3-43B3-ADEB-E7E98E51857C}"/>
              </a:ext>
            </a:extLst>
          </p:cNvPr>
          <p:cNvSpPr/>
          <p:nvPr/>
        </p:nvSpPr>
        <p:spPr>
          <a:xfrm>
            <a:off x="3219848" y="6030839"/>
            <a:ext cx="2662428" cy="657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CE445AD-CF5E-40C7-94D2-ED4347C766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622" y="178577"/>
            <a:ext cx="41795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spc="-2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70" dirty="0">
                <a:latin typeface="Cambria" panose="02040503050406030204" pitchFamily="18" charset="0"/>
                <a:ea typeface="Cambria" panose="02040503050406030204" pitchFamily="18" charset="0"/>
              </a:rPr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1298056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8DB3471-4279-408C-B4B4-086F8E26F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43638"/>
            <a:ext cx="41795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latin typeface="Cambria" panose="02040503050406030204" pitchFamily="18" charset="0"/>
                <a:ea typeface="Cambria" panose="02040503050406030204" pitchFamily="18" charset="0"/>
              </a:rPr>
              <a:t>Python</a:t>
            </a:r>
            <a:r>
              <a:rPr spc="-24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70" dirty="0">
                <a:latin typeface="Cambria" panose="02040503050406030204" pitchFamily="18" charset="0"/>
                <a:ea typeface="Cambria" panose="02040503050406030204" pitchFamily="18" charset="0"/>
              </a:rPr>
              <a:t>Fundamentals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70D3779-5ADF-4C09-AF67-6ADD71BAC521}"/>
              </a:ext>
            </a:extLst>
          </p:cNvPr>
          <p:cNvSpPr txBox="1"/>
          <p:nvPr/>
        </p:nvSpPr>
        <p:spPr>
          <a:xfrm>
            <a:off x="611560" y="843589"/>
            <a:ext cx="7666355" cy="35285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</a:t>
            </a:r>
            <a:r>
              <a:rPr sz="24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Dictionaries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0765" lvl="1" indent="-342900"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Unordered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mappings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keys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r>
              <a:rPr lang="en-GB"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</a:p>
          <a:p>
            <a:pPr marL="1040765" lvl="1" indent="-342900"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Mutable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0765" lvl="1" indent="-342900">
              <a:spcBef>
                <a:spcPts val="480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Created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comma-separated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key:</a:t>
            </a:r>
            <a:r>
              <a:rPr lang="en-GB" sz="2000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000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value</a:t>
            </a:r>
            <a:r>
              <a:rPr sz="2000" i="1" spc="-3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000" i="1" spc="-3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pairs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lvl="1">
              <a:buFont typeface="Arial"/>
              <a:buChar char="•"/>
            </a:pPr>
            <a:endParaRPr sz="23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lvl="1">
              <a:spcBef>
                <a:spcPts val="30"/>
              </a:spcBef>
              <a:buFont typeface="Arial"/>
              <a:buChar char="•"/>
            </a:pPr>
            <a:endParaRPr sz="31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1040765" lvl="1" indent="-342900">
              <a:buChar char="•"/>
              <a:tabLst>
                <a:tab pos="1497965" algn="l"/>
                <a:tab pos="1498600" algn="l"/>
              </a:tabLst>
            </a:pP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Items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accessed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indexing</a:t>
            </a:r>
            <a:r>
              <a:rPr sz="2000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0765" lvl="1" indent="-342900">
              <a:spcBef>
                <a:spcPts val="484"/>
              </a:spcBef>
              <a:buChar char="•"/>
              <a:tabLst>
                <a:tab pos="1497965" algn="l"/>
                <a:tab pos="1498600" algn="l"/>
              </a:tabLst>
            </a:pP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However,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8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 </a:t>
            </a:r>
            <a:r>
              <a:rPr sz="2000" spc="-10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000" spc="-15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12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 </a:t>
            </a:r>
            <a:r>
              <a:rPr sz="2000" spc="-3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000" spc="-2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dictionary</a:t>
            </a:r>
            <a:r>
              <a:rPr lang="en-GB"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lang="en-GB" sz="2000" strike="sngStrike" spc="-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lang="en-GB" sz="2000" strike="sngStrike" spc="-355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lang="en-GB" sz="2000" strike="sngStrike" spc="-11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lang="en-GB" sz="2000" strike="sngStrike" spc="-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integer</a:t>
            </a: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C0318D3-73CA-4021-8E63-3808326CE6FC}"/>
              </a:ext>
            </a:extLst>
          </p:cNvPr>
          <p:cNvSpPr/>
          <p:nvPr/>
        </p:nvSpPr>
        <p:spPr>
          <a:xfrm>
            <a:off x="1763688" y="2852936"/>
            <a:ext cx="3457955" cy="324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FA95657-8450-49FF-A090-95FD7F638DE3}"/>
              </a:ext>
            </a:extLst>
          </p:cNvPr>
          <p:cNvSpPr/>
          <p:nvPr/>
        </p:nvSpPr>
        <p:spPr>
          <a:xfrm>
            <a:off x="1923335" y="4502724"/>
            <a:ext cx="1362455" cy="514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3EBD6CD-0CB2-451A-A5D5-59C27B36F1F1}"/>
              </a:ext>
            </a:extLst>
          </p:cNvPr>
          <p:cNvSpPr/>
          <p:nvPr/>
        </p:nvSpPr>
        <p:spPr>
          <a:xfrm>
            <a:off x="1768624" y="3307509"/>
            <a:ext cx="2923439" cy="16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7DD5E4-ECEB-430C-9490-B387ADDBEBE7}"/>
              </a:ext>
            </a:extLst>
          </p:cNvPr>
          <p:cNvGrpSpPr/>
          <p:nvPr/>
        </p:nvGrpSpPr>
        <p:grpSpPr>
          <a:xfrm>
            <a:off x="1547664" y="5062136"/>
            <a:ext cx="4321575" cy="977412"/>
            <a:chOff x="1240156" y="4662913"/>
            <a:chExt cx="4321575" cy="977412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2AFC5D0E-53C3-4842-BFD1-73B4DF56912C}"/>
                </a:ext>
              </a:extLst>
            </p:cNvPr>
            <p:cNvSpPr txBox="1"/>
            <p:nvPr/>
          </p:nvSpPr>
          <p:spPr>
            <a:xfrm>
              <a:off x="1240156" y="4662913"/>
              <a:ext cx="3475354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55600" indent="-342900">
                <a:lnSpc>
                  <a:spcPct val="100000"/>
                </a:lnSpc>
                <a:spcBef>
                  <a:spcPts val="105"/>
                </a:spcBef>
                <a:buChar char="•"/>
                <a:tabLst>
                  <a:tab pos="354965" algn="l"/>
                  <a:tab pos="355600" algn="l"/>
                </a:tabLst>
              </a:pPr>
              <a:r>
                <a:rPr sz="2000" spc="-10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New </a:t>
              </a:r>
              <a:r>
                <a:rPr sz="2000" spc="-5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entries </a:t>
              </a:r>
              <a:r>
                <a:rPr sz="2000" spc="-125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can </a:t>
              </a:r>
              <a:r>
                <a:rPr sz="2000" spc="-9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be added</a:t>
              </a:r>
              <a:r>
                <a:rPr lang="en-GB" sz="2000" spc="-9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 </a:t>
              </a:r>
              <a:r>
                <a:rPr sz="2000" spc="-70" dirty="0"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via:</a:t>
              </a:r>
              <a:endParaRPr sz="20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185A1205-FE6C-4994-B5EF-FC5D91E3C0C6}"/>
                </a:ext>
              </a:extLst>
            </p:cNvPr>
            <p:cNvSpPr/>
            <p:nvPr/>
          </p:nvSpPr>
          <p:spPr>
            <a:xfrm>
              <a:off x="1588663" y="5058290"/>
              <a:ext cx="3973068" cy="5820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499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2BC7775-D42D-45D3-90BF-73668337E05C}"/>
              </a:ext>
            </a:extLst>
          </p:cNvPr>
          <p:cNvSpPr txBox="1"/>
          <p:nvPr/>
        </p:nvSpPr>
        <p:spPr>
          <a:xfrm>
            <a:off x="408181" y="903223"/>
            <a:ext cx="8219256" cy="201016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mutable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b="1" spc="-4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Mutable </a:t>
            </a:r>
            <a:r>
              <a:rPr sz="2200" b="1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2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= </a:t>
            </a:r>
            <a:r>
              <a:rPr lang="en-US" sz="22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200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whose </a:t>
            </a:r>
            <a:r>
              <a:rPr sz="22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200" spc="-1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</a:t>
            </a:r>
            <a:r>
              <a:rPr sz="2200" spc="-3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3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change</a:t>
            </a: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GB"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.g. </a:t>
            </a:r>
            <a:r>
              <a:rPr sz="2000" b="1" spc="-3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list, </a:t>
            </a:r>
            <a:r>
              <a:rPr sz="2000" b="1" spc="-7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set,</a:t>
            </a:r>
            <a:r>
              <a:rPr sz="2000" b="1" spc="-12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30" dirty="0" err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dict</a:t>
            </a:r>
            <a:endParaRPr sz="2000" b="1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5080" indent="-342900">
              <a:spcBef>
                <a:spcPts val="55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200" b="1" spc="-12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Note:</a:t>
            </a:r>
            <a:r>
              <a:rPr sz="2200" b="1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aware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using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two</a:t>
            </a:r>
            <a:r>
              <a:rPr sz="22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</a:t>
            </a: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same </a:t>
            </a:r>
            <a:r>
              <a:rPr sz="2200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mutable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object!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7345E7-41D1-46DD-B734-00B9EE896F0D}"/>
              </a:ext>
            </a:extLst>
          </p:cNvPr>
          <p:cNvSpPr/>
          <p:nvPr/>
        </p:nvSpPr>
        <p:spPr>
          <a:xfrm>
            <a:off x="971600" y="2904435"/>
            <a:ext cx="7429500" cy="1266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F0B0823-8A96-461B-A44B-2224E3B223C5}"/>
              </a:ext>
            </a:extLst>
          </p:cNvPr>
          <p:cNvSpPr txBox="1"/>
          <p:nvPr/>
        </p:nvSpPr>
        <p:spPr>
          <a:xfrm>
            <a:off x="578752" y="4170879"/>
            <a:ext cx="7986496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6235" algn="l"/>
              </a:tabLst>
            </a:pP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Modifying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 </a:t>
            </a:r>
            <a:r>
              <a:rPr sz="22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has </a:t>
            </a:r>
            <a:r>
              <a:rPr lang="en-US" sz="22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appeared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modify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x. </a:t>
            </a:r>
            <a:r>
              <a:rPr sz="22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won’t</a:t>
            </a:r>
            <a:r>
              <a:rPr sz="22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</a:t>
            </a:r>
            <a:r>
              <a:rPr sz="22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make  </a:t>
            </a:r>
            <a:r>
              <a:rPr sz="22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sense </a:t>
            </a:r>
            <a:r>
              <a:rPr lang="en-US" sz="22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unless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remember 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200" b="1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</a:t>
            </a:r>
            <a:r>
              <a:rPr lang="en-GB" sz="2200" b="1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 </a:t>
            </a:r>
            <a:r>
              <a:rPr sz="2200" b="1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pointers </a:t>
            </a:r>
            <a:r>
              <a:rPr sz="2200" b="1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b="1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objects, </a:t>
            </a:r>
            <a:r>
              <a:rPr sz="2200" b="1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z="2200" b="1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b="1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r>
              <a:rPr sz="22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themselves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885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E4B58987-644B-4EF5-BDBA-90651F7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FFEA0-AE4C-4DAB-9303-98DDC856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0165"/>
            <a:ext cx="3076575" cy="165735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AF27E5D0-E633-499A-8B3E-1CB3E3F0FFAF}"/>
              </a:ext>
            </a:extLst>
          </p:cNvPr>
          <p:cNvSpPr/>
          <p:nvPr/>
        </p:nvSpPr>
        <p:spPr>
          <a:xfrm rot="5400000">
            <a:off x="1682944" y="2500227"/>
            <a:ext cx="289852" cy="70442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7BE29-1516-4151-A2CF-7CA76FDEF83C}"/>
              </a:ext>
            </a:extLst>
          </p:cNvPr>
          <p:cNvSpPr txBox="1"/>
          <p:nvPr/>
        </p:nvSpPr>
        <p:spPr>
          <a:xfrm>
            <a:off x="581496" y="3014134"/>
            <a:ext cx="6582792" cy="17830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9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GB" sz="1900" i="1" dirty="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 are pointing to the same memory location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 this memory location can be accessed either using </a:t>
            </a:r>
            <a:r>
              <a:rPr lang="en-GB" sz="1900" i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en-GB" sz="1900" i="1" dirty="0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Therefore,</a:t>
            </a:r>
            <a:r>
              <a:rPr lang="en-GB" sz="19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1900" i="1" dirty="0" err="1">
                <a:latin typeface="Cambria" panose="02040503050406030204" pitchFamily="18" charset="0"/>
                <a:ea typeface="Cambria" panose="02040503050406030204" pitchFamily="18" charset="0"/>
              </a:rPr>
              <a:t>y.append</a:t>
            </a:r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(4) is adding 4 to the list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GB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244660-CD71-45D4-801A-3E8243946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617210"/>
            <a:ext cx="3200400" cy="1190625"/>
          </a:xfrm>
          <a:prstGeom prst="rect">
            <a:avLst/>
          </a:prstGeom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05AF4B88-C795-45CF-83F0-44E7BAEDF597}"/>
              </a:ext>
            </a:extLst>
          </p:cNvPr>
          <p:cNvSpPr/>
          <p:nvPr/>
        </p:nvSpPr>
        <p:spPr>
          <a:xfrm>
            <a:off x="5212491" y="1328322"/>
            <a:ext cx="3148581" cy="1154699"/>
          </a:xfrm>
          <a:prstGeom prst="borderCallout1">
            <a:avLst>
              <a:gd name="adj1" fmla="val 18750"/>
              <a:gd name="adj2" fmla="val -8333"/>
              <a:gd name="adj3" fmla="val 19624"/>
              <a:gd name="adj4" fmla="val -50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is a list, so it can be changed using either of the variable name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2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132DA75-FE1F-4150-9CA3-B7A073E93FD4}"/>
              </a:ext>
            </a:extLst>
          </p:cNvPr>
          <p:cNvSpPr txBox="1"/>
          <p:nvPr/>
        </p:nvSpPr>
        <p:spPr>
          <a:xfrm>
            <a:off x="254970" y="881130"/>
            <a:ext cx="8889030" cy="167161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Variables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200" b="1" spc="-5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immutable</a:t>
            </a:r>
            <a:r>
              <a:rPr sz="22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387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b="1" spc="-5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Immutable object 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000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whose </a:t>
            </a:r>
            <a:r>
              <a:rPr sz="20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0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lang="en-GB" sz="20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unchangeable  once </a:t>
            </a:r>
            <a:r>
              <a:rPr sz="2000" spc="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z="20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</a:t>
            </a:r>
            <a:r>
              <a:rPr lang="en-GB" sz="20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created</a:t>
            </a:r>
            <a:endParaRPr sz="2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spc="-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Int,</a:t>
            </a:r>
            <a:r>
              <a:rPr sz="2200" spc="-1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float,</a:t>
            </a:r>
            <a:r>
              <a:rPr sz="2200" spc="-12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bool,</a:t>
            </a:r>
            <a:r>
              <a:rPr sz="2200" spc="-1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string,</a:t>
            </a:r>
            <a:r>
              <a:rPr sz="2200" spc="-1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tuple,</a:t>
            </a:r>
            <a:r>
              <a:rPr sz="2200" spc="-12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4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200" spc="-12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</a:t>
            </a:r>
            <a:r>
              <a:rPr sz="2200" spc="-12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simple</a:t>
            </a:r>
            <a:r>
              <a:rPr sz="2200" spc="-13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9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</a:t>
            </a:r>
            <a:endParaRPr sz="2200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2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makes </a:t>
            </a:r>
            <a:r>
              <a:rPr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arithmetic 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operations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perform </a:t>
            </a:r>
            <a:r>
              <a:rPr sz="22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expected,</a:t>
            </a:r>
            <a:r>
              <a:rPr sz="22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04AEE18-0480-48F3-8E7A-6F0AE32DF3BE}"/>
              </a:ext>
            </a:extLst>
          </p:cNvPr>
          <p:cNvSpPr txBox="1"/>
          <p:nvPr/>
        </p:nvSpPr>
        <p:spPr>
          <a:xfrm>
            <a:off x="739775" y="4653136"/>
            <a:ext cx="808530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6235" algn="l"/>
              </a:tabLst>
            </a:pP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 </a:t>
            </a:r>
            <a:r>
              <a:rPr sz="2200" i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x </a:t>
            </a:r>
            <a:r>
              <a:rPr sz="2200" i="1" spc="-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= </a:t>
            </a:r>
            <a:r>
              <a:rPr sz="2200" i="1" spc="-16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x </a:t>
            </a:r>
            <a:r>
              <a:rPr sz="2200" i="1" spc="3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* </a:t>
            </a:r>
            <a:r>
              <a:rPr sz="2200" i="1" spc="-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2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modifying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5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object, </a:t>
            </a:r>
            <a:r>
              <a:rPr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instead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we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changing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22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</a:t>
            </a:r>
            <a:r>
              <a:rPr sz="22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x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points  </a:t>
            </a:r>
            <a:r>
              <a:rPr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to.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E249D4F-617A-401F-978B-23FE3D8FC580}"/>
              </a:ext>
            </a:extLst>
          </p:cNvPr>
          <p:cNvSpPr/>
          <p:nvPr/>
        </p:nvSpPr>
        <p:spPr>
          <a:xfrm>
            <a:off x="2555776" y="2716900"/>
            <a:ext cx="1706879" cy="1588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0992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255318-29CE-4109-9377-C3A93104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540" y="2575107"/>
            <a:ext cx="8280920" cy="92333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C711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 the difference between variable holding mutable object and when variable holding immutable objects what happens?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224F8-510E-4D6C-AAEC-144085D31B6D}"/>
              </a:ext>
            </a:extLst>
          </p:cNvPr>
          <p:cNvSpPr txBox="1"/>
          <p:nvPr/>
        </p:nvSpPr>
        <p:spPr>
          <a:xfrm>
            <a:off x="251520" y="1460946"/>
            <a:ext cx="871296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int, float, bool, str, tuple, </a:t>
            </a: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unicode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are immutable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list, set, </a:t>
            </a: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dict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are mutable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71B1E24-B37B-41CE-86CC-2094F51E3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6BCAA-3DFC-4C7A-A632-6C90450BAC3F}"/>
              </a:ext>
            </a:extLst>
          </p:cNvPr>
          <p:cNvSpPr txBox="1"/>
          <p:nvPr/>
        </p:nvSpPr>
        <p:spPr>
          <a:xfrm>
            <a:off x="251520" y="834677"/>
            <a:ext cx="4718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spc="-55" dirty="0">
                <a:solidFill>
                  <a:srgbClr val="0070C0"/>
                </a:solidFill>
                <a:uFill>
                  <a:solidFill>
                    <a:srgbClr val="000000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Mutable vs Immutable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3568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3DF16CB-74DC-488F-A769-EAF4765F7CB2}"/>
              </a:ext>
            </a:extLst>
          </p:cNvPr>
          <p:cNvSpPr/>
          <p:nvPr/>
        </p:nvSpPr>
        <p:spPr>
          <a:xfrm>
            <a:off x="6788216" y="817043"/>
            <a:ext cx="2176272" cy="304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5175D4C1-98D2-4722-857D-482057605BC8}"/>
              </a:ext>
            </a:extLst>
          </p:cNvPr>
          <p:cNvSpPr txBox="1"/>
          <p:nvPr/>
        </p:nvSpPr>
        <p:spPr>
          <a:xfrm>
            <a:off x="251520" y="817043"/>
            <a:ext cx="7920880" cy="411330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0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Everything 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sz="20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object!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r>
              <a:rPr sz="20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have: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509"/>
              </a:spcBef>
              <a:buFont typeface="Arial"/>
              <a:buChar char="•"/>
              <a:tabLst>
                <a:tab pos="1497965" algn="l"/>
                <a:tab pos="1499235" algn="l"/>
              </a:tabLst>
            </a:pPr>
            <a:r>
              <a:rPr i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attributes</a:t>
            </a:r>
            <a:r>
              <a:rPr i="1" spc="-1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(metadata)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480"/>
              </a:spcBef>
              <a:buFont typeface="Arial"/>
              <a:buChar char="•"/>
              <a:tabLst>
                <a:tab pos="1497965" algn="l"/>
                <a:tab pos="1499235" algn="l"/>
              </a:tabLst>
            </a:pPr>
            <a:r>
              <a:rPr i="1" spc="-9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methods</a:t>
            </a:r>
            <a:r>
              <a:rPr i="1" spc="-18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i="1" spc="-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functionality</a:t>
            </a:r>
            <a:r>
              <a:rPr i="1" spc="-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641985" indent="-342900">
              <a:spcBef>
                <a:spcPts val="55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</a:t>
            </a:r>
            <a:r>
              <a:rPr lang="en-US" sz="20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0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accessed 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dot </a:t>
            </a:r>
            <a:r>
              <a:rPr sz="20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</a:t>
            </a:r>
            <a:r>
              <a:rPr sz="2000" spc="-2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(.)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Tab </a:t>
            </a:r>
            <a:r>
              <a:rPr lang="en-US" sz="20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auto</a:t>
            </a:r>
            <a:r>
              <a:rPr lang="en-GB"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complete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helps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identify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available</a:t>
            </a:r>
            <a:r>
              <a:rPr lang="en-GB"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attributes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0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methods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75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400"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marR="5080" lvl="1" indent="-342900">
              <a:spcBef>
                <a:spcPts val="505"/>
              </a:spcBef>
              <a:buChar char="•"/>
              <a:tabLst>
                <a:tab pos="1497965" algn="l"/>
                <a:tab pos="1499235" algn="l"/>
              </a:tabLst>
            </a:pP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Jupyter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Notebook,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ensure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z="2000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 </a:t>
            </a:r>
            <a:r>
              <a:rPr sz="2000" spc="-1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assignment </a:t>
            </a:r>
            <a:r>
              <a:rPr sz="2000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has </a:t>
            </a:r>
            <a:r>
              <a:rPr sz="20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been </a:t>
            </a:r>
            <a:r>
              <a:rPr sz="2000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executed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prior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tab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auto</a:t>
            </a: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complete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marR="5080" lvl="1" indent="-342900">
              <a:spcBef>
                <a:spcPts val="505"/>
              </a:spcBef>
              <a:buChar char="•"/>
              <a:tabLst>
                <a:tab pos="1497965" algn="l"/>
                <a:tab pos="1499235" algn="l"/>
              </a:tabLst>
            </a:pPr>
            <a:r>
              <a:rPr lang="en-GB"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Otherwise,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suggestions,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20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incorrect 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suggestions,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</a:t>
            </a:r>
            <a:r>
              <a:rPr sz="20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given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961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018419-88CA-4E05-99A9-C624A2E32E02}"/>
              </a:ext>
            </a:extLst>
          </p:cNvPr>
          <p:cNvSpPr txBox="1"/>
          <p:nvPr/>
        </p:nvSpPr>
        <p:spPr>
          <a:xfrm>
            <a:off x="614578" y="921257"/>
            <a:ext cx="5298440" cy="268727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Arithmetic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Assignment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Comparison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Identity </a:t>
            </a:r>
            <a:r>
              <a:rPr sz="2400" spc="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&amp;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Membership</a:t>
            </a:r>
            <a:r>
              <a:rPr sz="2400" spc="-4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800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F044197-36E3-4D53-AAFB-F266C2B0BB67}"/>
              </a:ext>
            </a:extLst>
          </p:cNvPr>
          <p:cNvSpPr txBox="1"/>
          <p:nvPr/>
        </p:nvSpPr>
        <p:spPr>
          <a:xfrm>
            <a:off x="614578" y="994409"/>
            <a:ext cx="29838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Arithmetic</a:t>
            </a:r>
            <a:r>
              <a:rPr sz="2400" b="1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E07B0F6A-9580-4EFE-8FE2-354877D0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45169"/>
              </p:ext>
            </p:extLst>
          </p:nvPr>
        </p:nvGraphicFramePr>
        <p:xfrm>
          <a:off x="614578" y="1495107"/>
          <a:ext cx="8115175" cy="3867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3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3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Operator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Name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Addition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Sum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5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–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Subtraction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Difference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</a:t>
                      </a:r>
                      <a:r>
                        <a:rPr sz="1800" spc="-1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–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1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*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Multiplication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Product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1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*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3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6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1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/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Division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Quotient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</a:t>
                      </a:r>
                      <a:r>
                        <a:rPr sz="1800" spc="-1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1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/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</a:t>
                      </a:r>
                      <a:r>
                        <a:rPr sz="1800" spc="-3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0.6666..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1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//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Floor</a:t>
                      </a: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Division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311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Quotient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b,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without 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fractional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parts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1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//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3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3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%</a:t>
                      </a:r>
                      <a:r>
                        <a:rPr sz="1800" spc="-2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Modulus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032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Remainder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after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division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20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by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2%3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1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**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Exponentiation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raised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power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2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2**3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229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8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-a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Negation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negative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2, </a:t>
                      </a: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-a </a:t>
                      </a: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outputs</a:t>
                      </a: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-2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97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06882-05AC-4A81-8FD6-8639C7AB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427646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Learning Python-Free Learning Resource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E1D0EA-4447-4F29-AB85-0E9AD4F07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8100"/>
              </p:ext>
            </p:extLst>
          </p:nvPr>
        </p:nvGraphicFramePr>
        <p:xfrm>
          <a:off x="539552" y="1366102"/>
          <a:ext cx="7380821" cy="37910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3890594608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683736286"/>
                    </a:ext>
                  </a:extLst>
                </a:gridCol>
                <a:gridCol w="2412269">
                  <a:extLst>
                    <a:ext uri="{9D8B030D-6E8A-4147-A177-3AD203B41FA5}">
                      <a16:colId xmlns:a16="http://schemas.microsoft.com/office/drawing/2014/main" val="4023948221"/>
                    </a:ext>
                  </a:extLst>
                </a:gridCol>
              </a:tblGrid>
              <a:tr h="305361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086596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r>
                        <a:rPr lang="en-GB" sz="1400" dirty="0"/>
                        <a:t>https://github.com/jakevdp/PythonDataScienceHandbook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https://github.com/MrAlex6204/Books/blob/master/python-crash-course.pdf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https://www.oreilly.com/programming/free/files/a-whirlwind-tour-of-python.pdf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02456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24D06C-4F53-4C76-8B2E-6EBC431C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67" y="1422601"/>
            <a:ext cx="2200993" cy="2910055"/>
          </a:xfrm>
          <a:prstGeom prst="rect">
            <a:avLst/>
          </a:prstGeom>
        </p:spPr>
      </p:pic>
      <p:pic>
        <p:nvPicPr>
          <p:cNvPr id="9218" name="Picture 2" descr="Image result for python crash course free pdf">
            <a:extLst>
              <a:ext uri="{FF2B5EF4-FFF2-40B4-BE49-F238E27FC236}">
                <a16:creationId xmlns:a16="http://schemas.microsoft.com/office/drawing/2014/main" id="{72047793-C903-45A0-BAC3-F60E2336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83" y="1439381"/>
            <a:ext cx="2104758" cy="29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DADA2-6009-4891-95ED-860108EF3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5" y="1556792"/>
            <a:ext cx="2278980" cy="2811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649ABB-2E23-4A91-9855-92764939C40C}"/>
              </a:ext>
            </a:extLst>
          </p:cNvPr>
          <p:cNvSpPr/>
          <p:nvPr/>
        </p:nvSpPr>
        <p:spPr>
          <a:xfrm>
            <a:off x="1803739" y="5401869"/>
            <a:ext cx="712879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folHlin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http://python.org/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- documentation, tutorials, beginners guide, core distribution, ...</a:t>
            </a:r>
          </a:p>
        </p:txBody>
      </p:sp>
    </p:spTree>
    <p:extLst>
      <p:ext uri="{BB962C8B-B14F-4D97-AF65-F5344CB8AC3E}">
        <p14:creationId xmlns:p14="http://schemas.microsoft.com/office/powerpoint/2010/main" val="4156856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EE9492C-D5E3-4F10-959C-039863D1DB85}"/>
              </a:ext>
            </a:extLst>
          </p:cNvPr>
          <p:cNvSpPr txBox="1"/>
          <p:nvPr/>
        </p:nvSpPr>
        <p:spPr>
          <a:xfrm>
            <a:off x="614578" y="921257"/>
            <a:ext cx="7519034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Assignment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marR="508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contains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update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arithmetic</a:t>
            </a: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operations.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7D53DB6-564B-46C0-9CDE-E7181783DB1C}"/>
              </a:ext>
            </a:extLst>
          </p:cNvPr>
          <p:cNvSpPr txBox="1"/>
          <p:nvPr/>
        </p:nvSpPr>
        <p:spPr>
          <a:xfrm>
            <a:off x="1358264" y="3039871"/>
            <a:ext cx="2406015" cy="19348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</a:t>
            </a: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examples:</a:t>
            </a:r>
            <a:endParaRPr sz="24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-=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</a:t>
            </a:r>
            <a:endParaRPr sz="20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4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*=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</a:t>
            </a:r>
            <a:endParaRPr sz="20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/=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</a:t>
            </a:r>
            <a:endParaRPr sz="20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etc.</a:t>
            </a:r>
            <a:endParaRPr sz="20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E358C25-C724-46DD-A381-349A14E2ED51}"/>
              </a:ext>
            </a:extLst>
          </p:cNvPr>
          <p:cNvSpPr/>
          <p:nvPr/>
        </p:nvSpPr>
        <p:spPr>
          <a:xfrm>
            <a:off x="1691680" y="2300224"/>
            <a:ext cx="3372392" cy="630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57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8112FE-6F0F-46A0-80F2-8805C325F733}"/>
              </a:ext>
            </a:extLst>
          </p:cNvPr>
          <p:cNvSpPr txBox="1"/>
          <p:nvPr/>
        </p:nvSpPr>
        <p:spPr>
          <a:xfrm>
            <a:off x="579723" y="807517"/>
            <a:ext cx="756285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Comparison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3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GB" sz="2400" spc="-3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compare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different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values,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returning </a:t>
            </a:r>
            <a:r>
              <a:rPr sz="2400" i="1" spc="-1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True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2400" spc="-4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i="1" spc="-1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False.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68440B5-04A6-4C8A-A4A8-07C02935FB6D}"/>
              </a:ext>
            </a:extLst>
          </p:cNvPr>
          <p:cNvSpPr txBox="1"/>
          <p:nvPr/>
        </p:nvSpPr>
        <p:spPr>
          <a:xfrm>
            <a:off x="788259" y="4725144"/>
            <a:ext cx="734290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combined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</a:t>
            </a:r>
            <a:r>
              <a:rPr sz="24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complicated 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comparisons,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AE641D1-56A3-41BB-9A8E-49843DD7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59230"/>
              </p:ext>
            </p:extLst>
          </p:nvPr>
        </p:nvGraphicFramePr>
        <p:xfrm>
          <a:off x="1164941" y="1849716"/>
          <a:ext cx="6814118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1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Operator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==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equal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2==2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!=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equal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</a:t>
                      </a:r>
                      <a:r>
                        <a:rPr sz="1800" spc="-1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2==3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&lt;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less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than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1&lt;2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&gt;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greater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than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2&gt;1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&lt;=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less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than 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equal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</a:t>
                      </a:r>
                      <a:r>
                        <a:rPr sz="1800" spc="-1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 </a:t>
                      </a:r>
                      <a:r>
                        <a:rPr sz="1800" spc="-1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&lt;=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&gt;=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greater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than 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equal </a:t>
                      </a: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to</a:t>
                      </a:r>
                      <a:r>
                        <a:rPr sz="1800" spc="-25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 </a:t>
                      </a:r>
                      <a:r>
                        <a:rPr sz="1800" spc="-1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&gt;=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i="1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Trebuchet MS"/>
                        </a:rPr>
                        <a:t>True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4A6F5971-2A11-436F-93AF-4C644980A1B3}"/>
              </a:ext>
            </a:extLst>
          </p:cNvPr>
          <p:cNvSpPr/>
          <p:nvPr/>
        </p:nvSpPr>
        <p:spPr>
          <a:xfrm>
            <a:off x="2484120" y="5338571"/>
            <a:ext cx="4437887" cy="942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124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25880D8-0D22-4721-B209-B7E4CE35713C}"/>
              </a:ext>
            </a:extLst>
          </p:cNvPr>
          <p:cNvSpPr txBox="1"/>
          <p:nvPr/>
        </p:nvSpPr>
        <p:spPr>
          <a:xfrm>
            <a:off x="614578" y="921257"/>
            <a:ext cx="6741159" cy="178181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</a:t>
            </a: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3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GB" sz="2400" spc="-3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compare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</a:t>
            </a:r>
            <a:r>
              <a:rPr sz="24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control</a:t>
            </a:r>
            <a:r>
              <a:rPr sz="2400" spc="-2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flow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400" b="1" i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and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b="1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or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114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not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2A86281-5CDE-41DF-A3D7-3A8AB6E8CE6A}"/>
              </a:ext>
            </a:extLst>
          </p:cNvPr>
          <p:cNvSpPr/>
          <p:nvPr/>
        </p:nvSpPr>
        <p:spPr>
          <a:xfrm>
            <a:off x="2483768" y="2801602"/>
            <a:ext cx="2448272" cy="278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7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69700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DFCC710-BB64-4221-B096-320979C14B50}"/>
              </a:ext>
            </a:extLst>
          </p:cNvPr>
          <p:cNvSpPr txBox="1"/>
          <p:nvPr/>
        </p:nvSpPr>
        <p:spPr>
          <a:xfrm>
            <a:off x="467543" y="801053"/>
            <a:ext cx="52019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Identity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b="1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Membership</a:t>
            </a:r>
            <a:r>
              <a:rPr sz="2400" b="1" spc="-3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45B8A24-FFD8-4C9F-8329-CD04BDF5CBCC}"/>
              </a:ext>
            </a:extLst>
          </p:cNvPr>
          <p:cNvSpPr txBox="1"/>
          <p:nvPr/>
        </p:nvSpPr>
        <p:spPr>
          <a:xfrm>
            <a:off x="501849" y="3232181"/>
            <a:ext cx="516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Identity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Equality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same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FC3EB042-6547-4462-B145-99046A259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7577"/>
              </p:ext>
            </p:extLst>
          </p:nvPr>
        </p:nvGraphicFramePr>
        <p:xfrm>
          <a:off x="611560" y="1318323"/>
          <a:ext cx="806450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Category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Operator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800" b="1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Identity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b="1" spc="-1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is</a:t>
                      </a:r>
                      <a:r>
                        <a:rPr sz="1800" b="1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are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identical</a:t>
                      </a:r>
                      <a:r>
                        <a:rPr sz="1800" spc="-1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objects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b="1" spc="-1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is </a:t>
                      </a:r>
                      <a:r>
                        <a:rPr sz="1800" b="1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</a:t>
                      </a:r>
                      <a:r>
                        <a:rPr sz="1800" b="1" spc="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and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are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identical</a:t>
                      </a:r>
                      <a:r>
                        <a:rPr sz="1800" spc="-2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objects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800" b="1" spc="-1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Membership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b="1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</a:t>
                      </a:r>
                      <a:r>
                        <a:rPr sz="1800" b="1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is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member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1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b="1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 </a:t>
                      </a:r>
                      <a:r>
                        <a:rPr sz="1800" b="1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-100" dirty="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</a:t>
                      </a:r>
                      <a:r>
                        <a:rPr lang="en-GB"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is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 </a:t>
                      </a: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member </a:t>
                      </a:r>
                      <a:r>
                        <a:rPr sz="1800" spc="-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5B3E1353-0187-4518-B980-A8E8024A5B9A}"/>
              </a:ext>
            </a:extLst>
          </p:cNvPr>
          <p:cNvSpPr/>
          <p:nvPr/>
        </p:nvSpPr>
        <p:spPr>
          <a:xfrm>
            <a:off x="1547664" y="3710241"/>
            <a:ext cx="6563072" cy="2335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87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70B058C-4839-477E-BCFC-F273765D88F9}"/>
              </a:ext>
            </a:extLst>
          </p:cNvPr>
          <p:cNvSpPr txBox="1"/>
          <p:nvPr/>
        </p:nvSpPr>
        <p:spPr>
          <a:xfrm>
            <a:off x="614578" y="921257"/>
            <a:ext cx="711454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Membership</a:t>
            </a: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Check </a:t>
            </a:r>
            <a:r>
              <a:rPr lang="en-US" sz="2400" spc="-1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membership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compound</a:t>
            </a:r>
            <a:r>
              <a:rPr sz="24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11CB6D-3B26-489C-8366-9484D3225E29}"/>
              </a:ext>
            </a:extLst>
          </p:cNvPr>
          <p:cNvSpPr txBox="1"/>
          <p:nvPr/>
        </p:nvSpPr>
        <p:spPr>
          <a:xfrm>
            <a:off x="614578" y="3628390"/>
            <a:ext cx="764105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distinctly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easier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languages 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may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require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creation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GB"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3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loops</a:t>
            </a:r>
            <a:r>
              <a:rPr lang="en-US"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lang="en-US"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equality 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checks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BC621CA-8516-4719-B97E-AFE502B9B56E}"/>
              </a:ext>
            </a:extLst>
          </p:cNvPr>
          <p:cNvSpPr/>
          <p:nvPr/>
        </p:nvSpPr>
        <p:spPr>
          <a:xfrm>
            <a:off x="1691680" y="2028825"/>
            <a:ext cx="4468358" cy="1400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56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612371D-375B-4F06-86ED-524372B46F47}"/>
              </a:ext>
            </a:extLst>
          </p:cNvPr>
          <p:cNvSpPr txBox="1"/>
          <p:nvPr/>
        </p:nvSpPr>
        <p:spPr>
          <a:xfrm>
            <a:off x="386046" y="892935"/>
            <a:ext cx="440197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b="1" spc="-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b="1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Simple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F63133-E364-4F9F-9F8A-A35E1CCEC011}"/>
              </a:ext>
            </a:extLst>
          </p:cNvPr>
          <p:cNvSpPr txBox="1"/>
          <p:nvPr/>
        </p:nvSpPr>
        <p:spPr>
          <a:xfrm>
            <a:off x="407007" y="4125903"/>
            <a:ext cx="5857240" cy="12039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0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Integers</a:t>
            </a:r>
            <a:endParaRPr sz="24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 </a:t>
            </a:r>
            <a:r>
              <a:rPr sz="20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without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decimal</a:t>
            </a:r>
            <a:r>
              <a:rPr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point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Division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floating-point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(Python</a:t>
            </a:r>
            <a:r>
              <a:rPr sz="2000" spc="-3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3.x)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40E41B10-D0CE-40B3-9316-811FCFB34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40400"/>
              </p:ext>
            </p:extLst>
          </p:nvPr>
        </p:nvGraphicFramePr>
        <p:xfrm>
          <a:off x="593338" y="1471464"/>
          <a:ext cx="7957324" cy="2602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Type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Integers 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(whole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numbers)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Float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1.0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Floating-point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numbers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(real</a:t>
                      </a: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numbers)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Complex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1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2j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Complex </a:t>
                      </a: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numbers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(real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 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imaginary</a:t>
                      </a:r>
                      <a:r>
                        <a:rPr sz="1800" spc="-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components)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Boolean: 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True/False 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values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588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Str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‘hello’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String: </a:t>
                      </a:r>
                      <a:r>
                        <a:rPr sz="1800" spc="-11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Characters 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or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3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Text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14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NoneType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=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None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Special </a:t>
                      </a:r>
                      <a:r>
                        <a:rPr sz="1800" spc="-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object </a:t>
                      </a: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indicating</a:t>
                      </a: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nulls.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>
            <a:extLst>
              <a:ext uri="{FF2B5EF4-FFF2-40B4-BE49-F238E27FC236}">
                <a16:creationId xmlns:a16="http://schemas.microsoft.com/office/drawing/2014/main" id="{F351CF90-0496-4ABA-A949-5F032C68BA7A}"/>
              </a:ext>
            </a:extLst>
          </p:cNvPr>
          <p:cNvSpPr/>
          <p:nvPr/>
        </p:nvSpPr>
        <p:spPr>
          <a:xfrm>
            <a:off x="2780710" y="5517232"/>
            <a:ext cx="514724" cy="576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628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A0A767-6E98-45A9-8078-C02F8C8BA686}"/>
              </a:ext>
            </a:extLst>
          </p:cNvPr>
          <p:cNvSpPr txBox="1"/>
          <p:nvPr/>
        </p:nvSpPr>
        <p:spPr>
          <a:xfrm>
            <a:off x="614578" y="777363"/>
            <a:ext cx="7919084" cy="27917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000" b="1" spc="-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 </a:t>
            </a:r>
            <a:r>
              <a:rPr sz="20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b="1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Simple</a:t>
            </a:r>
            <a:r>
              <a:rPr sz="20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0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b="1" spc="-9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Floating-Point</a:t>
            </a:r>
            <a:r>
              <a:rPr sz="2000" b="1" spc="-13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Numbers</a:t>
            </a:r>
            <a:endParaRPr sz="20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marR="508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Store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fractional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numbers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either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decimal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notation</a:t>
            </a:r>
            <a:r>
              <a:rPr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(0.000005)  </a:t>
            </a:r>
            <a:r>
              <a:rPr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</a:t>
            </a:r>
            <a:r>
              <a:rPr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exponential </a:t>
            </a:r>
            <a:r>
              <a:rPr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notation</a:t>
            </a:r>
            <a:r>
              <a:rPr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(5e-6)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cast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from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 to </a:t>
            </a:r>
            <a:r>
              <a:rPr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float</a:t>
            </a:r>
            <a:r>
              <a:rPr spc="-3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using: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b="1" spc="-12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Strings</a:t>
            </a:r>
            <a:endParaRPr sz="20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Created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‘single’ </a:t>
            </a:r>
            <a:r>
              <a:rPr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“double”</a:t>
            </a:r>
            <a:r>
              <a:rPr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quotes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7965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7965" algn="l"/>
                <a:tab pos="1498600" algn="l"/>
              </a:tabLst>
            </a:pPr>
            <a:r>
              <a:rPr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string </a:t>
            </a:r>
            <a:r>
              <a:rPr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 </a:t>
            </a:r>
            <a:r>
              <a:rPr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</a:t>
            </a:r>
            <a:r>
              <a:rPr spc="-3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in,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including: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ADD11B8-87C8-4808-823F-2928EB41767B}"/>
              </a:ext>
            </a:extLst>
          </p:cNvPr>
          <p:cNvSpPr/>
          <p:nvPr/>
        </p:nvSpPr>
        <p:spPr>
          <a:xfrm>
            <a:off x="5364088" y="1945464"/>
            <a:ext cx="896112" cy="533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2A59333A-21E5-4294-A64D-261EF4DB2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163529"/>
              </p:ext>
            </p:extLst>
          </p:nvPr>
        </p:nvGraphicFramePr>
        <p:xfrm>
          <a:off x="2051685" y="3645024"/>
          <a:ext cx="5040630" cy="2593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Function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Description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len(s)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Length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of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7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s.upper()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Make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uppercase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s.lower()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Make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r>
                        <a:rPr sz="1800" spc="-10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lowercase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s.capitalize()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Capitalise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+</a:t>
                      </a:r>
                      <a:r>
                        <a:rPr sz="1800" spc="-3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Concatenation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s[0]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6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Access </a:t>
                      </a:r>
                      <a:r>
                        <a:rPr sz="1800" spc="-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the </a:t>
                      </a:r>
                      <a:r>
                        <a:rPr sz="1800" spc="-1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first </a:t>
                      </a:r>
                      <a:r>
                        <a:rPr sz="1800" spc="-7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character </a:t>
                      </a: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</a:t>
                      </a:r>
                      <a:r>
                        <a:rPr sz="1800" spc="-18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343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5875BCD-65D1-43AE-A92A-D2C68231B0B4}"/>
              </a:ext>
            </a:extLst>
          </p:cNvPr>
          <p:cNvSpPr txBox="1"/>
          <p:nvPr/>
        </p:nvSpPr>
        <p:spPr>
          <a:xfrm>
            <a:off x="330200" y="777363"/>
            <a:ext cx="8183880" cy="2696892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b="1" spc="-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 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b="1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Simple</a:t>
            </a:r>
            <a:r>
              <a:rPr sz="2400" b="1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Two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possible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000" i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True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i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False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0800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 by comparison</a:t>
            </a:r>
            <a:r>
              <a:rPr sz="20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operators.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 lvl="2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sz="2000" b="1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Note: </a:t>
            </a:r>
            <a:r>
              <a:rPr sz="2000" spc="-13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000" spc="-9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000" spc="-1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case </a:t>
            </a:r>
            <a:r>
              <a:rPr sz="2000" spc="-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sensitive! </a:t>
            </a:r>
            <a:r>
              <a:rPr sz="2000" i="1" spc="-16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True </a:t>
            </a:r>
            <a:r>
              <a:rPr sz="2000" spc="-9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000" i="1" spc="-10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False </a:t>
            </a:r>
            <a:r>
              <a:rPr sz="2000" spc="-6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must </a:t>
            </a:r>
            <a:r>
              <a:rPr sz="2000" spc="-8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</a:t>
            </a:r>
            <a:r>
              <a:rPr sz="2000" spc="-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capitalised</a:t>
            </a:r>
            <a:endParaRPr sz="2000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i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bool()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constructor </a:t>
            </a:r>
            <a:r>
              <a:rPr sz="20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generate</a:t>
            </a:r>
            <a:r>
              <a:rPr sz="20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Boolean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>
              <a:lnSpc>
                <a:spcPct val="100000"/>
              </a:lnSpc>
            </a:pP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based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</a:t>
            </a: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rules: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9AE499E-8300-4F71-8C6B-A73B2F42D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06852"/>
              </p:ext>
            </p:extLst>
          </p:nvPr>
        </p:nvGraphicFramePr>
        <p:xfrm>
          <a:off x="1904367" y="3573016"/>
          <a:ext cx="6566409" cy="2660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Type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Result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Example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Integer/Float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0718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</a:t>
                      </a:r>
                      <a:r>
                        <a:rPr sz="1800" spc="-2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  </a:t>
                      </a:r>
                      <a:r>
                        <a:rPr sz="1800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</a:t>
                      </a: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0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bool(0)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1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None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bool(None)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Strings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</a:t>
                      </a:r>
                      <a:r>
                        <a:rPr sz="1800" spc="-1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empty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</a:t>
                      </a:r>
                      <a:r>
                        <a:rPr sz="1800" spc="-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empty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bool(“”)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19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15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Sequences</a:t>
                      </a:r>
                      <a:endParaRPr sz="180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59182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2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True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 </a:t>
                      </a:r>
                      <a:r>
                        <a:rPr sz="1800" spc="-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not</a:t>
                      </a:r>
                      <a:r>
                        <a:rPr sz="1800" spc="-24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empty </a:t>
                      </a:r>
                      <a:endParaRPr lang="en-GB" sz="1800" spc="-45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  <a:p>
                      <a:pPr marL="98425" marR="59182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 </a:t>
                      </a:r>
                      <a:r>
                        <a:rPr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if</a:t>
                      </a:r>
                      <a:r>
                        <a:rPr lang="en-GB" sz="1800" spc="3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empty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empty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bool([]) </a:t>
                      </a:r>
                      <a:r>
                        <a:rPr sz="1800" spc="-4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returns</a:t>
                      </a:r>
                      <a:r>
                        <a:rPr sz="1800" spc="-15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</a:rPr>
                        <a:t>false</a:t>
                      </a:r>
                      <a:endParaRPr sz="1800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38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1EEA7CA-F707-43C4-8A8B-C2C9ED1C4AA9}"/>
              </a:ext>
            </a:extLst>
          </p:cNvPr>
          <p:cNvSpPr txBox="1"/>
          <p:nvPr/>
        </p:nvSpPr>
        <p:spPr>
          <a:xfrm>
            <a:off x="406400" y="980728"/>
            <a:ext cx="8331200" cy="23094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Built-In </a:t>
            </a:r>
            <a:r>
              <a:rPr sz="2400" spc="-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Types </a:t>
            </a:r>
            <a:r>
              <a:rPr sz="2400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2400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Simple</a:t>
            </a:r>
            <a:r>
              <a:rPr sz="2400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b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None</a:t>
            </a:r>
            <a:r>
              <a:rPr sz="2400" b="1" spc="-13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8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</a:t>
            </a:r>
            <a:endParaRPr sz="24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lang="en-US" sz="20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special </a:t>
            </a:r>
            <a:r>
              <a:rPr sz="2000" spc="-4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 </a:t>
            </a:r>
            <a:r>
              <a:rPr sz="2000" spc="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 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possible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value:</a:t>
            </a:r>
            <a:r>
              <a:rPr sz="2000" spc="-2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i="1" spc="-5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None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0800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0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refer </a:t>
            </a:r>
            <a:r>
              <a:rPr sz="20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null</a:t>
            </a:r>
            <a:r>
              <a:rPr sz="2000" spc="-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000" spc="-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 lvl="2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Often</a:t>
            </a:r>
            <a:r>
              <a:rPr sz="20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0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80000">
              <a:lnSpc>
                <a:spcPct val="100000"/>
              </a:lnSpc>
            </a:pP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607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9C0B02D-DAD0-4A57-BE13-92968C059918}"/>
              </a:ext>
            </a:extLst>
          </p:cNvPr>
          <p:cNvSpPr txBox="1">
            <a:spLocks/>
          </p:cNvSpPr>
          <p:nvPr/>
        </p:nvSpPr>
        <p:spPr>
          <a:xfrm>
            <a:off x="395536" y="246451"/>
            <a:ext cx="6492240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1A2A4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pc="-225" dirty="0">
                <a:latin typeface="Cambria" panose="02040503050406030204" pitchFamily="18" charset="0"/>
                <a:ea typeface="Cambria" panose="02040503050406030204" pitchFamily="18" charset="0"/>
              </a:rPr>
              <a:t>Getting </a:t>
            </a:r>
            <a:r>
              <a:rPr lang="en-GB" spc="-229" dirty="0">
                <a:latin typeface="Cambria" panose="02040503050406030204" pitchFamily="18" charset="0"/>
                <a:ea typeface="Cambria" panose="02040503050406030204" pitchFamily="18" charset="0"/>
              </a:rPr>
              <a:t>Help </a:t>
            </a:r>
            <a:r>
              <a:rPr lang="en-GB" spc="-195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lang="en-GB"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pc="-229" dirty="0">
                <a:latin typeface="Cambria" panose="02040503050406030204" pitchFamily="18" charset="0"/>
                <a:ea typeface="Cambria" panose="02040503050406030204" pitchFamily="18" charset="0"/>
              </a:rPr>
              <a:t>Documentation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B9174E5-F62F-4F60-94C2-830EE84B2A92}"/>
              </a:ext>
            </a:extLst>
          </p:cNvPr>
          <p:cNvSpPr txBox="1"/>
          <p:nvPr/>
        </p:nvSpPr>
        <p:spPr>
          <a:xfrm>
            <a:off x="614578" y="994409"/>
            <a:ext cx="8067040" cy="31983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764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Jupyter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Notebook get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various</a:t>
            </a:r>
            <a:r>
              <a:rPr sz="2400" spc="-4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classes 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using.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example,</a:t>
            </a: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82613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  <a:tab pos="2755900" algn="l"/>
              </a:tabLst>
            </a:pPr>
            <a:r>
              <a:rPr sz="2400" i="1" spc="-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&lt;className&gt;?	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about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class</a:t>
            </a:r>
            <a:r>
              <a:rPr sz="2400" spc="-3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 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collection,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docstrings,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arguments, 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constructors,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etc.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  <a:tab pos="2755900" algn="l"/>
              </a:tabLst>
            </a:pPr>
            <a:r>
              <a:rPr sz="2400" i="1" spc="-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&lt;className&gt;??	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Further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information,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such 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source</a:t>
            </a:r>
            <a:r>
              <a:rPr sz="24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Note: </a:t>
            </a:r>
            <a:r>
              <a:rPr sz="2400" b="1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sz="2400" b="1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lang="en-GB" sz="2400" b="1" spc="-2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85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QtConsole</a:t>
            </a:r>
            <a:r>
              <a:rPr sz="2400" b="1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sz="2400" b="1" spc="-2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Press </a:t>
            </a:r>
            <a:r>
              <a:rPr sz="2400" b="1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‘q’ </a:t>
            </a:r>
            <a:r>
              <a:rPr sz="2400" b="1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b="1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exit </a:t>
            </a:r>
            <a:r>
              <a:rPr sz="2400" b="1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b="1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further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400" b="1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</a:t>
            </a:r>
            <a:r>
              <a:rPr sz="2400" b="1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page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F5FEEB6-7B0F-48D5-8BDF-7B6381D95111}"/>
              </a:ext>
            </a:extLst>
          </p:cNvPr>
          <p:cNvSpPr/>
          <p:nvPr/>
        </p:nvSpPr>
        <p:spPr>
          <a:xfrm>
            <a:off x="2555776" y="4404634"/>
            <a:ext cx="5647944" cy="2209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91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Installing Python</a:t>
            </a:r>
          </a:p>
        </p:txBody>
      </p:sp>
      <p:sp>
        <p:nvSpPr>
          <p:cNvPr id="3" name="AutoShape 2" descr="Image result for anaconda software">
            <a:extLst>
              <a:ext uri="{FF2B5EF4-FFF2-40B4-BE49-F238E27FC236}">
                <a16:creationId xmlns:a16="http://schemas.microsoft.com/office/drawing/2014/main" id="{B6591E72-B83C-4ABC-A1FE-2DE802189066}"/>
              </a:ext>
            </a:extLst>
          </p:cNvPr>
          <p:cNvSpPr>
            <a:spLocks noGrp="1" noChangeAspect="1" noChangeArrowheads="1"/>
          </p:cNvSpPr>
          <p:nvPr>
            <p:ph sz="half" idx="2"/>
          </p:nvPr>
        </p:nvSpPr>
        <p:spPr bwMode="auto">
          <a:xfrm>
            <a:off x="431800" y="902352"/>
            <a:ext cx="8280400" cy="464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b="1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Easiest method: </a:t>
            </a:r>
            <a:r>
              <a:rPr lang="en-US" sz="2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Anaconda </a:t>
            </a:r>
            <a:endParaRPr lang="en-US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free Python package manager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Can be used to install and update Python Packages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Including all dependencies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Both a Command Line Interface and GUI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Already installed in the labs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home use and documentation: </a:t>
            </a:r>
            <a:r>
              <a:rPr lang="en-US" i="1" u="sng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https://docs.continuum.io/</a:t>
            </a:r>
            <a:endParaRPr lang="en-GB" i="1" u="sng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C4A51-94DA-4FB5-B605-EDDCB137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63" y="137466"/>
            <a:ext cx="2206817" cy="10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6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5535319-F374-422D-AB0F-F1201851C9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43638"/>
            <a:ext cx="6492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latin typeface="Cambria" panose="02040503050406030204" pitchFamily="18" charset="0"/>
                <a:ea typeface="Cambria" panose="02040503050406030204" pitchFamily="18" charset="0"/>
              </a:rPr>
              <a:t>Getting </a:t>
            </a:r>
            <a:r>
              <a:rPr spc="-229" dirty="0">
                <a:latin typeface="Cambria" panose="02040503050406030204" pitchFamily="18" charset="0"/>
                <a:ea typeface="Cambria" panose="02040503050406030204" pitchFamily="18" charset="0"/>
              </a:rPr>
              <a:t>Help </a:t>
            </a:r>
            <a:r>
              <a:rPr spc="-195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29" dirty="0">
                <a:latin typeface="Cambria" panose="02040503050406030204" pitchFamily="18" charset="0"/>
                <a:ea typeface="Cambria" panose="02040503050406030204" pitchFamily="18" charset="0"/>
              </a:rPr>
              <a:t>Documentation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94B20DF-1492-4EF9-9C33-68DAE68A3FB0}"/>
              </a:ext>
            </a:extLst>
          </p:cNvPr>
          <p:cNvSpPr txBox="1"/>
          <p:nvPr/>
        </p:nvSpPr>
        <p:spPr>
          <a:xfrm>
            <a:off x="528065" y="881592"/>
            <a:ext cx="8077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Wildcards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also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search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objects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the</a:t>
            </a:r>
            <a:r>
              <a:rPr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current 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namespace. </a:t>
            </a:r>
            <a:r>
              <a:rPr lang="en-GB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E.g.,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i="1" spc="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l*?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D66E0DF-501E-4935-9DC9-690F3C260B1B}"/>
              </a:ext>
            </a:extLst>
          </p:cNvPr>
          <p:cNvSpPr txBox="1"/>
          <p:nvPr/>
        </p:nvSpPr>
        <p:spPr>
          <a:xfrm>
            <a:off x="395536" y="3116071"/>
            <a:ext cx="86409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2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Tab </a:t>
            </a:r>
            <a:r>
              <a:rPr sz="2400" b="1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Completion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provides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way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explore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/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attributes</a:t>
            </a:r>
            <a:r>
              <a:rPr sz="2400" b="1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using. </a:t>
            </a:r>
            <a:endParaRPr lang="en-US" sz="2400" spc="-114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also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works</a:t>
            </a:r>
            <a:r>
              <a:rPr sz="24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 </a:t>
            </a:r>
            <a:r>
              <a:rPr sz="2400" b="1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file</a:t>
            </a:r>
            <a:r>
              <a:rPr lang="en-US" sz="2400" b="1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400" b="1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names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b="1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directory</a:t>
            </a:r>
            <a:r>
              <a:rPr sz="2400" b="1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structures.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F0F2697-D951-45B1-B707-D35D700A8D40}"/>
              </a:ext>
            </a:extLst>
          </p:cNvPr>
          <p:cNvSpPr/>
          <p:nvPr/>
        </p:nvSpPr>
        <p:spPr>
          <a:xfrm>
            <a:off x="3345179" y="4401520"/>
            <a:ext cx="2442972" cy="2008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561D674-D0C0-46C2-84FC-8CEF6D5F3BE7}"/>
              </a:ext>
            </a:extLst>
          </p:cNvPr>
          <p:cNvSpPr/>
          <p:nvPr/>
        </p:nvSpPr>
        <p:spPr>
          <a:xfrm>
            <a:off x="3635896" y="1260052"/>
            <a:ext cx="1077468" cy="1764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49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DDA800A-63F8-4D1D-9DC7-FB531734CE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243638"/>
            <a:ext cx="6492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latin typeface="Cambria" panose="02040503050406030204" pitchFamily="18" charset="0"/>
                <a:ea typeface="Cambria" panose="02040503050406030204" pitchFamily="18" charset="0"/>
              </a:rPr>
              <a:t>Getting </a:t>
            </a:r>
            <a:r>
              <a:rPr spc="-229" dirty="0">
                <a:latin typeface="Cambria" panose="02040503050406030204" pitchFamily="18" charset="0"/>
                <a:ea typeface="Cambria" panose="02040503050406030204" pitchFamily="18" charset="0"/>
              </a:rPr>
              <a:t>Help </a:t>
            </a:r>
            <a:r>
              <a:rPr spc="-195" dirty="0">
                <a:latin typeface="Cambria" panose="02040503050406030204" pitchFamily="18" charset="0"/>
                <a:ea typeface="Cambria" panose="02040503050406030204" pitchFamily="18" charset="0"/>
              </a:rPr>
              <a:t>from</a:t>
            </a:r>
            <a:r>
              <a:rPr spc="-114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spc="-229" dirty="0">
                <a:latin typeface="Cambria" panose="02040503050406030204" pitchFamily="18" charset="0"/>
                <a:ea typeface="Cambria" panose="02040503050406030204" pitchFamily="18" charset="0"/>
              </a:rPr>
              <a:t>Documentation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63C5A9E-C07A-4F7C-8AE6-519E6578CF67}"/>
              </a:ext>
            </a:extLst>
          </p:cNvPr>
          <p:cNvSpPr txBox="1"/>
          <p:nvPr/>
        </p:nvSpPr>
        <p:spPr>
          <a:xfrm>
            <a:off x="535940" y="1006550"/>
            <a:ext cx="7183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Information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about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specific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obtained</a:t>
            </a:r>
            <a:r>
              <a:rPr sz="24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91FD673-02F5-47FD-BC37-B2CEE4A11370}"/>
              </a:ext>
            </a:extLst>
          </p:cNvPr>
          <p:cNvSpPr txBox="1"/>
          <p:nvPr/>
        </p:nvSpPr>
        <p:spPr>
          <a:xfrm>
            <a:off x="677227" y="4025956"/>
            <a:ext cx="7711197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Press </a:t>
            </a:r>
            <a:r>
              <a:rPr lang="en-GB"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Shift </a:t>
            </a:r>
            <a:r>
              <a:rPr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+ </a:t>
            </a:r>
            <a:r>
              <a:rPr sz="24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Tab</a:t>
            </a:r>
            <a:r>
              <a:rPr lang="en-GB" sz="24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Jupyter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Notebook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parameters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view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r>
              <a:rPr lang="en-GB"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5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signature: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6C59387-E9C3-4AEA-A42D-8C5BF63F3E35}"/>
              </a:ext>
            </a:extLst>
          </p:cNvPr>
          <p:cNvSpPr/>
          <p:nvPr/>
        </p:nvSpPr>
        <p:spPr>
          <a:xfrm>
            <a:off x="1403648" y="1493025"/>
            <a:ext cx="4111752" cy="2443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5E4F75A-5999-408B-816D-3258A1C65758}"/>
              </a:ext>
            </a:extLst>
          </p:cNvPr>
          <p:cNvSpPr/>
          <p:nvPr/>
        </p:nvSpPr>
        <p:spPr>
          <a:xfrm>
            <a:off x="1907704" y="4903544"/>
            <a:ext cx="6333744" cy="125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01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7B33FE21-B89F-453A-B632-3824F2D8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7EB1586-FB69-4CC6-87A8-C3E6F2B6A829}"/>
              </a:ext>
            </a:extLst>
          </p:cNvPr>
          <p:cNvSpPr txBox="1"/>
          <p:nvPr/>
        </p:nvSpPr>
        <p:spPr>
          <a:xfrm>
            <a:off x="382556" y="822722"/>
            <a:ext cx="7957184" cy="17081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Control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Flow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Conditional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statements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execute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certain 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blocks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particular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conditions</a:t>
            </a:r>
            <a:r>
              <a:rPr sz="2400" spc="-5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met.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400" b="1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</a:t>
            </a:r>
            <a:r>
              <a:rPr sz="2400" b="1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Statement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6377241-9BEE-4086-8B65-68CCBCBAD8E7}"/>
              </a:ext>
            </a:extLst>
          </p:cNvPr>
          <p:cNvSpPr/>
          <p:nvPr/>
        </p:nvSpPr>
        <p:spPr>
          <a:xfrm>
            <a:off x="2123728" y="2780928"/>
            <a:ext cx="3960440" cy="2232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76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3DBB1CF-90D4-4896-83CB-75B1B2FB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B14183F-42AE-42B1-AB64-DCD6A6A528DA}"/>
              </a:ext>
            </a:extLst>
          </p:cNvPr>
          <p:cNvSpPr txBox="1"/>
          <p:nvPr/>
        </p:nvSpPr>
        <p:spPr>
          <a:xfrm>
            <a:off x="539552" y="822722"/>
            <a:ext cx="736391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Repetitions </a:t>
            </a:r>
            <a:r>
              <a:rPr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often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process</a:t>
            </a:r>
            <a:r>
              <a:rPr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collections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400" b="1" spc="-2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sz="2400" b="1" spc="-15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22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Loop:</a:t>
            </a:r>
            <a:endParaRPr sz="2400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F790CC7-2B2F-4FE8-9B19-91ED2B88E420}"/>
              </a:ext>
            </a:extLst>
          </p:cNvPr>
          <p:cNvSpPr txBox="1"/>
          <p:nvPr/>
        </p:nvSpPr>
        <p:spPr>
          <a:xfrm>
            <a:off x="1187624" y="3789040"/>
            <a:ext cx="6985000" cy="13271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Optional</a:t>
            </a:r>
            <a:r>
              <a:rPr sz="20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Keywords: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spcBef>
                <a:spcPts val="440"/>
              </a:spcBef>
              <a:buChar char="•"/>
              <a:tabLst>
                <a:tab pos="812800" algn="l"/>
                <a:tab pos="813435" algn="l"/>
              </a:tabLst>
            </a:pP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Continue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18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Skip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remainder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current </a:t>
            </a:r>
            <a:r>
              <a:rPr sz="18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 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continue</a:t>
            </a:r>
            <a:r>
              <a:rPr sz="18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3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sz="18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 </a:t>
            </a:r>
            <a:r>
              <a:rPr sz="18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next</a:t>
            </a:r>
            <a:r>
              <a:rPr sz="18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18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iteration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812800" algn="l"/>
                <a:tab pos="813435" algn="l"/>
              </a:tabLst>
            </a:pPr>
            <a:r>
              <a:rPr sz="18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Break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Exit </a:t>
            </a:r>
            <a:r>
              <a:rPr sz="18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18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</a:t>
            </a:r>
            <a:r>
              <a:rPr sz="18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entirely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5CD47C-8779-4A7E-8292-1EA7CCACBB22}"/>
              </a:ext>
            </a:extLst>
          </p:cNvPr>
          <p:cNvSpPr/>
          <p:nvPr/>
        </p:nvSpPr>
        <p:spPr>
          <a:xfrm>
            <a:off x="1619672" y="2348483"/>
            <a:ext cx="1670304" cy="1167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6644543-8B8F-4DC5-9E21-7CA5512A8D01}"/>
              </a:ext>
            </a:extLst>
          </p:cNvPr>
          <p:cNvSpPr/>
          <p:nvPr/>
        </p:nvSpPr>
        <p:spPr>
          <a:xfrm>
            <a:off x="3707904" y="2347079"/>
            <a:ext cx="3357371" cy="116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79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4AE9CD0C-B4E0-43B5-B0F4-8448BEA3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667CD7-20F3-4D2B-B2C8-5A83CED600ED}"/>
              </a:ext>
            </a:extLst>
          </p:cNvPr>
          <p:cNvSpPr txBox="1"/>
          <p:nvPr/>
        </p:nvSpPr>
        <p:spPr>
          <a:xfrm>
            <a:off x="402437" y="921257"/>
            <a:ext cx="818832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b="1" spc="-1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sz="2400" b="1" spc="-114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While </a:t>
            </a:r>
            <a:r>
              <a:rPr sz="2400" b="1" spc="-204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</a:t>
            </a:r>
            <a:r>
              <a:rPr sz="24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iterations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sz="2400" spc="-4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known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9138C88-354C-49F1-8335-C7E075FF7A1E}"/>
              </a:ext>
            </a:extLst>
          </p:cNvPr>
          <p:cNvSpPr/>
          <p:nvPr/>
        </p:nvSpPr>
        <p:spPr>
          <a:xfrm>
            <a:off x="3824092" y="2348483"/>
            <a:ext cx="1494667" cy="1340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7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983F7BDC-105C-4FC3-ACB6-0F1A572ECE8B}"/>
              </a:ext>
            </a:extLst>
          </p:cNvPr>
          <p:cNvSpPr/>
          <p:nvPr/>
        </p:nvSpPr>
        <p:spPr>
          <a:xfrm>
            <a:off x="73409" y="3575721"/>
            <a:ext cx="3826768" cy="1380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Python Tutorial: Structuring with Indentation">
            <a:extLst>
              <a:ext uri="{FF2B5EF4-FFF2-40B4-BE49-F238E27FC236}">
                <a16:creationId xmlns:a16="http://schemas.microsoft.com/office/drawing/2014/main" id="{E0140056-785F-49D9-842A-ACCCF223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" y="908720"/>
            <a:ext cx="3258833" cy="198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0" y="98717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Block Nesting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A12B7-08FC-4745-9559-D18FD70C0B8B}"/>
              </a:ext>
            </a:extLst>
          </p:cNvPr>
          <p:cNvSpPr txBox="1"/>
          <p:nvPr/>
        </p:nvSpPr>
        <p:spPr>
          <a:xfrm>
            <a:off x="169168" y="2855806"/>
            <a:ext cx="3515856" cy="5620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GB" sz="1600" dirty="0">
                <a:latin typeface="Cambria" panose="02040503050406030204" pitchFamily="18" charset="0"/>
                <a:ea typeface="Cambria" panose="02040503050406030204" pitchFamily="18" charset="0"/>
              </a:rPr>
              <a:t>Keep this figure in mind when creating Python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091B0-DA75-4C06-824B-991CBCEF5928}"/>
              </a:ext>
            </a:extLst>
          </p:cNvPr>
          <p:cNvSpPr txBox="1"/>
          <p:nvPr/>
        </p:nvSpPr>
        <p:spPr>
          <a:xfrm>
            <a:off x="3995936" y="364870"/>
            <a:ext cx="4642607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Block is a group of statements in a program or script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Generally, blocks can contain blocks as well, so we get a nested block structure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4042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Python uses indentation to highlight the blocks of code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40424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code structures by indentation</a:t>
            </a:r>
            <a:endParaRPr lang="en-US" sz="1600" dirty="0">
              <a:solidFill>
                <a:srgbClr val="40424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4042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Whitespace is used for indentation in Python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4042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indicate a block of code in Python, you must indent each line of the block by the same whitespace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All statements with the same distance to the right belong to the same block of code</a:t>
            </a:r>
            <a:endParaRPr lang="en-US" sz="1600" dirty="0">
              <a:solidFill>
                <a:srgbClr val="40424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40424E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If a block has to be more deeply nested, it is simply indented further to the right</a:t>
            </a:r>
            <a:endParaRPr lang="en-GB" sz="16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54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CED193CA-1548-49DE-B97A-EE2D5857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" y="14571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Quick 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24829-1CDC-4715-82D5-0A4254155940}"/>
              </a:ext>
            </a:extLst>
          </p:cNvPr>
          <p:cNvSpPr/>
          <p:nvPr/>
        </p:nvSpPr>
        <p:spPr>
          <a:xfrm>
            <a:off x="323528" y="836712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FF1DB7-9AFD-445B-B48A-8545808B4BE1}"/>
              </a:ext>
            </a:extLst>
          </p:cNvPr>
          <p:cNvGrpSpPr/>
          <p:nvPr/>
        </p:nvGrpSpPr>
        <p:grpSpPr>
          <a:xfrm>
            <a:off x="5535244" y="750598"/>
            <a:ext cx="1529894" cy="582449"/>
            <a:chOff x="5508104" y="813682"/>
            <a:chExt cx="1529894" cy="582449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1B8482F-F540-40A3-90D5-ACCA007C52F3}"/>
                </a:ext>
              </a:extLst>
            </p:cNvPr>
            <p:cNvSpPr/>
            <p:nvPr/>
          </p:nvSpPr>
          <p:spPr>
            <a:xfrm>
              <a:off x="5508104" y="980728"/>
              <a:ext cx="64807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D422B9-B886-40DD-84F4-E785276696DE}"/>
                </a:ext>
              </a:extLst>
            </p:cNvPr>
            <p:cNvSpPr txBox="1"/>
            <p:nvPr/>
          </p:nvSpPr>
          <p:spPr>
            <a:xfrm>
              <a:off x="6173902" y="813682"/>
              <a:ext cx="864096" cy="58244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r>
                <a:rPr lang="en-GB" sz="3600" dirty="0"/>
                <a:t>[  ]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5AEC1B8-638F-4E8E-B2AC-7201D5D526F9}"/>
              </a:ext>
            </a:extLst>
          </p:cNvPr>
          <p:cNvSpPr/>
          <p:nvPr/>
        </p:nvSpPr>
        <p:spPr>
          <a:xfrm>
            <a:off x="323527" y="1698519"/>
            <a:ext cx="5472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D45E01-C481-46FB-86E8-22AAE616B755}"/>
              </a:ext>
            </a:extLst>
          </p:cNvPr>
          <p:cNvSpPr/>
          <p:nvPr/>
        </p:nvSpPr>
        <p:spPr>
          <a:xfrm>
            <a:off x="384682" y="2516206"/>
            <a:ext cx="535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57E29"/>
                </a:solidFill>
                <a:latin typeface="Verdana" panose="020B0604030504040204" pitchFamily="34" charset="0"/>
              </a:rPr>
              <a:t>Insert an item as the second position: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thislist.insert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732DA-40F6-479A-BE75-C57A2D2D3822}"/>
              </a:ext>
            </a:extLst>
          </p:cNvPr>
          <p:cNvSpPr/>
          <p:nvPr/>
        </p:nvSpPr>
        <p:spPr>
          <a:xfrm>
            <a:off x="384365" y="3475620"/>
            <a:ext cx="54726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thislist.remove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E83100C-4F84-4B98-BAA3-72FCCA57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4549034"/>
            <a:ext cx="6624736" cy="1169551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pop()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removes the specified index, (or the last item if index is not specified):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thislist.pop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A88E8B-2C94-45D1-AC51-53651585116A}"/>
              </a:ext>
            </a:extLst>
          </p:cNvPr>
          <p:cNvGrpSpPr/>
          <p:nvPr/>
        </p:nvGrpSpPr>
        <p:grpSpPr>
          <a:xfrm>
            <a:off x="2725001" y="1146530"/>
            <a:ext cx="3359167" cy="498105"/>
            <a:chOff x="2725001" y="1146530"/>
            <a:chExt cx="3359167" cy="498105"/>
          </a:xfrm>
        </p:grpSpPr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5CF9B5F5-5F15-4296-BF07-721445CBF65D}"/>
                </a:ext>
              </a:extLst>
            </p:cNvPr>
            <p:cNvSpPr/>
            <p:nvPr/>
          </p:nvSpPr>
          <p:spPr>
            <a:xfrm>
              <a:off x="2725001" y="1281413"/>
              <a:ext cx="478846" cy="215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252D4-6D7A-4172-A116-8BE11FF19254}"/>
                </a:ext>
              </a:extLst>
            </p:cNvPr>
            <p:cNvSpPr txBox="1"/>
            <p:nvPr/>
          </p:nvSpPr>
          <p:spPr>
            <a:xfrm>
              <a:off x="3203847" y="1146530"/>
              <a:ext cx="2880321" cy="49810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/>
            </a:bodyPr>
            <a:lstStyle/>
            <a:p>
              <a:r>
                <a:rPr lang="en-GB" sz="2000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Access a member of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45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CED193CA-1548-49DE-B97A-EE2D5857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" y="14571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Quick Recap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54F814-B519-497F-9E7C-773D40DA76B0}"/>
              </a:ext>
            </a:extLst>
          </p:cNvPr>
          <p:cNvSpPr/>
          <p:nvPr/>
        </p:nvSpPr>
        <p:spPr>
          <a:xfrm>
            <a:off x="522499" y="750512"/>
            <a:ext cx="5472608" cy="880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thistuple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thistuple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0DE37-2DB1-4672-9156-EEAFFA6DFA11}"/>
              </a:ext>
            </a:extLst>
          </p:cNvPr>
          <p:cNvGrpSpPr/>
          <p:nvPr/>
        </p:nvGrpSpPr>
        <p:grpSpPr>
          <a:xfrm>
            <a:off x="5895909" y="773415"/>
            <a:ext cx="1480295" cy="582449"/>
            <a:chOff x="5508104" y="801065"/>
            <a:chExt cx="1480295" cy="582449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2BDCA87-9446-4695-854B-66957140E6C1}"/>
                </a:ext>
              </a:extLst>
            </p:cNvPr>
            <p:cNvSpPr/>
            <p:nvPr/>
          </p:nvSpPr>
          <p:spPr>
            <a:xfrm>
              <a:off x="5508104" y="980728"/>
              <a:ext cx="648072" cy="1967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C2A843-5A71-4085-A708-D0BAD1505B54}"/>
                </a:ext>
              </a:extLst>
            </p:cNvPr>
            <p:cNvSpPr txBox="1"/>
            <p:nvPr/>
          </p:nvSpPr>
          <p:spPr>
            <a:xfrm>
              <a:off x="6124303" y="801065"/>
              <a:ext cx="864096" cy="58244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r>
                <a:rPr lang="en-GB" sz="3600" dirty="0"/>
                <a:t>( 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809290-D8D1-4C70-B71D-57A9C6C78B23}"/>
              </a:ext>
            </a:extLst>
          </p:cNvPr>
          <p:cNvGrpSpPr/>
          <p:nvPr/>
        </p:nvGrpSpPr>
        <p:grpSpPr>
          <a:xfrm>
            <a:off x="3065504" y="1209821"/>
            <a:ext cx="3359167" cy="498105"/>
            <a:chOff x="2725001" y="1146530"/>
            <a:chExt cx="3359167" cy="498105"/>
          </a:xfrm>
        </p:grpSpPr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7CCF3E51-F8C1-40C5-8831-3F3D67FF9FC9}"/>
                </a:ext>
              </a:extLst>
            </p:cNvPr>
            <p:cNvSpPr/>
            <p:nvPr/>
          </p:nvSpPr>
          <p:spPr>
            <a:xfrm>
              <a:off x="2725001" y="1281413"/>
              <a:ext cx="478846" cy="215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B552C5-BC58-4D42-B28B-14C6335F79E3}"/>
                </a:ext>
              </a:extLst>
            </p:cNvPr>
            <p:cNvSpPr txBox="1"/>
            <p:nvPr/>
          </p:nvSpPr>
          <p:spPr>
            <a:xfrm>
              <a:off x="3203847" y="1146530"/>
              <a:ext cx="2880321" cy="49810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85000" lnSpcReduction="10000"/>
            </a:bodyPr>
            <a:lstStyle/>
            <a:p>
              <a:r>
                <a:rPr lang="en-GB" sz="2000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Access a member of Tuple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3ADB5-D171-4038-B849-C858A42A5643}"/>
              </a:ext>
            </a:extLst>
          </p:cNvPr>
          <p:cNvSpPr/>
          <p:nvPr/>
        </p:nvSpPr>
        <p:spPr>
          <a:xfrm>
            <a:off x="389061" y="1692145"/>
            <a:ext cx="799936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Once a tuple is created, you cannot add items to it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Tuples are </a:t>
            </a:r>
            <a:r>
              <a:rPr lang="en-US" sz="2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unchangeable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</a:t>
            </a:r>
            <a:r>
              <a:rPr lang="en-US" sz="2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can’t add a new index </a:t>
            </a: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r>
              <a:rPr lang="en-US" sz="2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a value at index</a:t>
            </a:r>
            <a:endParaRPr lang="en-GB" sz="2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CC9F0CA-CB8B-4030-B85B-4598F90BF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82" y="4086944"/>
            <a:ext cx="5418327" cy="646331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 can delete the tuple completely: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FA3131-DD19-47F9-BD2D-8F49E3DA434F}"/>
              </a:ext>
            </a:extLst>
          </p:cNvPr>
          <p:cNvGrpSpPr/>
          <p:nvPr/>
        </p:nvGrpSpPr>
        <p:grpSpPr>
          <a:xfrm>
            <a:off x="5168930" y="3019428"/>
            <a:ext cx="3550451" cy="465888"/>
            <a:chOff x="510923" y="3274508"/>
            <a:chExt cx="3550451" cy="4658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0E3D8D-A351-486A-94B0-E50E3CCB7838}"/>
                </a:ext>
              </a:extLst>
            </p:cNvPr>
            <p:cNvSpPr/>
            <p:nvPr/>
          </p:nvSpPr>
          <p:spPr>
            <a:xfrm>
              <a:off x="510923" y="3274508"/>
              <a:ext cx="3413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thistuple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] = 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"orange"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endParaRPr lang="en-GB" dirty="0"/>
            </a:p>
          </p:txBody>
        </p:sp>
        <p:pic>
          <p:nvPicPr>
            <p:cNvPr id="2055" name="Picture 7" descr="Image result for wrong image">
              <a:extLst>
                <a:ext uri="{FF2B5EF4-FFF2-40B4-BE49-F238E27FC236}">
                  <a16:creationId xmlns:a16="http://schemas.microsoft.com/office/drawing/2014/main" id="{466E2E38-0A72-4C39-9E96-73C301CAF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232" y="3281979"/>
              <a:ext cx="538142" cy="458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6C1EAD-F93D-4588-BB59-7CA8B81D83B3}"/>
              </a:ext>
            </a:extLst>
          </p:cNvPr>
          <p:cNvGrpSpPr/>
          <p:nvPr/>
        </p:nvGrpSpPr>
        <p:grpSpPr>
          <a:xfrm>
            <a:off x="2661764" y="4649252"/>
            <a:ext cx="5764886" cy="1640002"/>
            <a:chOff x="2623538" y="4865084"/>
            <a:chExt cx="5764886" cy="16400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10C67E-D3BE-48C2-B39A-339FCDC5CBAE}"/>
                </a:ext>
              </a:extLst>
            </p:cNvPr>
            <p:cNvSpPr/>
            <p:nvPr/>
          </p:nvSpPr>
          <p:spPr>
            <a:xfrm>
              <a:off x="2640515" y="4865084"/>
              <a:ext cx="22603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357E29"/>
                  </a:solidFill>
                  <a:latin typeface="Segoe UI" panose="020B0502040204020203" pitchFamily="34" charset="0"/>
                </a:rPr>
                <a:t>tuple() Constructor</a:t>
              </a:r>
              <a:endParaRPr lang="en-GB" b="1" i="0" dirty="0">
                <a:solidFill>
                  <a:srgbClr val="357E29"/>
                </a:solidFill>
                <a:effectLst/>
                <a:latin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B2AE65-56E6-42FD-A8C0-2F5DA377DDF4}"/>
                </a:ext>
              </a:extLst>
            </p:cNvPr>
            <p:cNvSpPr/>
            <p:nvPr/>
          </p:nvSpPr>
          <p:spPr>
            <a:xfrm>
              <a:off x="2623538" y="5304757"/>
              <a:ext cx="576488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thistuple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tuple((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"apple"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 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"banana"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, 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"cherry"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note the double round-brackets</a:t>
              </a:r>
              <a:br>
                <a:rPr lang="en-US" dirty="0">
                  <a:solidFill>
                    <a:srgbClr val="008000"/>
                  </a:solidFill>
                  <a:latin typeface="Consolas" panose="020B0609020204030204" pitchFamily="49" charset="0"/>
                </a:rPr>
              </a:b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thistuple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  <a:endParaRPr lang="en-GB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F028B5-E230-4EA8-8497-740282F6D656}"/>
                </a:ext>
              </a:extLst>
            </p:cNvPr>
            <p:cNvSpPr/>
            <p:nvPr/>
          </p:nvSpPr>
          <p:spPr>
            <a:xfrm>
              <a:off x="3347864" y="5589240"/>
              <a:ext cx="288032" cy="3600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13F898-779A-4DEE-BC70-A4B1AD0A5CCB}"/>
                </a:ext>
              </a:extLst>
            </p:cNvPr>
            <p:cNvSpPr/>
            <p:nvPr/>
          </p:nvSpPr>
          <p:spPr>
            <a:xfrm>
              <a:off x="6944156" y="5589240"/>
              <a:ext cx="288032" cy="36004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4E735F-EE3E-4593-8F0B-430A728BE91F}"/>
              </a:ext>
            </a:extLst>
          </p:cNvPr>
          <p:cNvGrpSpPr/>
          <p:nvPr/>
        </p:nvGrpSpPr>
        <p:grpSpPr>
          <a:xfrm>
            <a:off x="562064" y="3007512"/>
            <a:ext cx="4572000" cy="458417"/>
            <a:chOff x="34478" y="3071593"/>
            <a:chExt cx="4572000" cy="4584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B5DCEB-192D-4BB1-93D7-6F00AA419F64}"/>
                </a:ext>
              </a:extLst>
            </p:cNvPr>
            <p:cNvSpPr/>
            <p:nvPr/>
          </p:nvSpPr>
          <p:spPr>
            <a:xfrm>
              <a:off x="34478" y="3091596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thistuple</a:t>
              </a:r>
              <a:r>
                <a:rPr lang="en-US" dirty="0">
                  <a:solidFill>
                    <a:srgbClr val="357E29"/>
                  </a:solidFill>
                  <a:latin typeface="Consolas" panose="020B0609020204030204" pitchFamily="49" charset="0"/>
                </a:rPr>
                <a:t>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357E29"/>
                  </a:solidFill>
                  <a:latin typeface="Consolas" panose="020B0609020204030204" pitchFamily="49" charset="0"/>
                </a:rPr>
                <a:t>]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 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"blackcurrant"</a:t>
              </a:r>
              <a:endParaRPr lang="en-GB" dirty="0"/>
            </a:p>
          </p:txBody>
        </p:sp>
        <p:pic>
          <p:nvPicPr>
            <p:cNvPr id="4" name="Picture 7" descr="Image result for wrong image">
              <a:extLst>
                <a:ext uri="{FF2B5EF4-FFF2-40B4-BE49-F238E27FC236}">
                  <a16:creationId xmlns:a16="http://schemas.microsoft.com/office/drawing/2014/main" id="{6ED05777-85FE-47AF-9AF0-C4B48BD19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9644" y="3071593"/>
              <a:ext cx="538142" cy="458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5479CCA8-4FB8-4B77-9A9C-3AF09F86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57" y="3555657"/>
            <a:ext cx="7999363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B22B31"/>
                </a:solidFill>
                <a:effectLst/>
                <a:latin typeface="Courier New" panose="02070309020205020404" pitchFamily="49" charset="0"/>
              </a:rPr>
              <a:t>TypeError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'tuple' object does not support item assignment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3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3E8FD514-ACEE-4E65-890B-1A3AD323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" y="14571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Quick Recap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26B9F-4215-4E5C-A050-D669A4902466}"/>
              </a:ext>
            </a:extLst>
          </p:cNvPr>
          <p:cNvSpPr/>
          <p:nvPr/>
        </p:nvSpPr>
        <p:spPr>
          <a:xfrm>
            <a:off x="735956" y="684347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"apple"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"cherry"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16C35-73DB-4638-AD8B-F00C84BC182E}"/>
              </a:ext>
            </a:extLst>
          </p:cNvPr>
          <p:cNvSpPr/>
          <p:nvPr/>
        </p:nvSpPr>
        <p:spPr>
          <a:xfrm>
            <a:off x="755576" y="1346295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Set is a collection which is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unordered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unindexed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So,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cannot access items in a set by referring to an index</a:t>
            </a:r>
            <a:endParaRPr lang="en-GB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C4FC4-ADE5-41C4-A69C-493A2143F58B}"/>
              </a:ext>
            </a:extLst>
          </p:cNvPr>
          <p:cNvGrpSpPr/>
          <p:nvPr/>
        </p:nvGrpSpPr>
        <p:grpSpPr>
          <a:xfrm>
            <a:off x="5731649" y="602462"/>
            <a:ext cx="1529894" cy="582449"/>
            <a:chOff x="5508104" y="813682"/>
            <a:chExt cx="1529894" cy="582449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8280736-0521-43D2-AFC3-51FEBA8DF342}"/>
                </a:ext>
              </a:extLst>
            </p:cNvPr>
            <p:cNvSpPr/>
            <p:nvPr/>
          </p:nvSpPr>
          <p:spPr>
            <a:xfrm>
              <a:off x="5508104" y="980728"/>
              <a:ext cx="64807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894F54-702B-4D90-883A-DC61F82A2C19}"/>
                </a:ext>
              </a:extLst>
            </p:cNvPr>
            <p:cNvSpPr txBox="1"/>
            <p:nvPr/>
          </p:nvSpPr>
          <p:spPr>
            <a:xfrm>
              <a:off x="6173902" y="813682"/>
              <a:ext cx="864096" cy="58244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 lnSpcReduction="10000"/>
            </a:bodyPr>
            <a:lstStyle/>
            <a:p>
              <a:r>
                <a:rPr lang="en-GB" sz="3600" dirty="0"/>
                <a:t>{  }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E931422-CDD3-4F0B-B928-EAE0F72F6C30}"/>
              </a:ext>
            </a:extLst>
          </p:cNvPr>
          <p:cNvSpPr/>
          <p:nvPr/>
        </p:nvSpPr>
        <p:spPr>
          <a:xfrm>
            <a:off x="6516216" y="1425660"/>
            <a:ext cx="2448272" cy="64633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GB" dirty="0"/>
          </a:p>
        </p:txBody>
      </p:sp>
      <p:pic>
        <p:nvPicPr>
          <p:cNvPr id="12" name="Picture 2" descr="Image result for tick image">
            <a:extLst>
              <a:ext uri="{FF2B5EF4-FFF2-40B4-BE49-F238E27FC236}">
                <a16:creationId xmlns:a16="http://schemas.microsoft.com/office/drawing/2014/main" id="{54E33F27-6762-4DAE-9F66-F13C46C03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20" y="1772816"/>
            <a:ext cx="389674" cy="2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8AAA46-82DB-4117-80D2-7329609D56F3}"/>
              </a:ext>
            </a:extLst>
          </p:cNvPr>
          <p:cNvSpPr/>
          <p:nvPr/>
        </p:nvSpPr>
        <p:spPr>
          <a:xfrm>
            <a:off x="323528" y="2046669"/>
            <a:ext cx="882047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Items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Once a set is created,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cannot change its items, but you can add new items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add one item to a set use the </a:t>
            </a:r>
            <a:r>
              <a:rPr lang="en-US" altLang="en-US" dirty="0">
                <a:solidFill>
                  <a:srgbClr val="DC143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add()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method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thisset.add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("orange")</a:t>
            </a: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add more than one item to a set use the </a:t>
            </a:r>
            <a:r>
              <a:rPr lang="en-US" altLang="en-US" dirty="0">
                <a:solidFill>
                  <a:srgbClr val="DC143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update()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method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thisset.update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(["orange", "mango", "grapes"])</a:t>
            </a:r>
            <a:endParaRPr lang="en-US" b="1" i="0" dirty="0">
              <a:solidFill>
                <a:srgbClr val="7030A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4E5FC2-0A76-43DD-850C-A81666C9C581}"/>
              </a:ext>
            </a:extLst>
          </p:cNvPr>
          <p:cNvSpPr/>
          <p:nvPr/>
        </p:nvSpPr>
        <p:spPr>
          <a:xfrm>
            <a:off x="6462844" y="4133453"/>
            <a:ext cx="403281" cy="36004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BF32B9-0B80-4773-BA8A-FE16D032AD24}"/>
              </a:ext>
            </a:extLst>
          </p:cNvPr>
          <p:cNvSpPr/>
          <p:nvPr/>
        </p:nvSpPr>
        <p:spPr>
          <a:xfrm>
            <a:off x="2915816" y="4151748"/>
            <a:ext cx="288032" cy="360040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7A9E120-AAB2-4398-82CA-A836BEA2F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530082"/>
            <a:ext cx="4464496" cy="615553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Item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remove()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or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discard()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1C5B7A-9A62-4D04-9F76-4963BBD44171}"/>
              </a:ext>
            </a:extLst>
          </p:cNvPr>
          <p:cNvSpPr/>
          <p:nvPr/>
        </p:nvSpPr>
        <p:spPr>
          <a:xfrm>
            <a:off x="1846024" y="5301208"/>
            <a:ext cx="3228008" cy="892552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thisset.remove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en-US" sz="1200" b="1" dirty="0">
                <a:solidFill>
                  <a:srgbClr val="000000"/>
                </a:solidFill>
                <a:latin typeface="Verdana" panose="020B0604030504040204" pitchFamily="34" charset="0"/>
              </a:rPr>
              <a:t>Note:</a:t>
            </a:r>
            <a:r>
              <a:rPr lang="en-US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 If the item to remove does not exist, </a:t>
            </a:r>
            <a:r>
              <a:rPr lang="en-US" altLang="en-US" sz="1200" dirty="0">
                <a:solidFill>
                  <a:srgbClr val="DC143C"/>
                </a:solidFill>
                <a:latin typeface="Consolas" panose="020B0609020204030204" pitchFamily="49" charset="0"/>
              </a:rPr>
              <a:t>remove()</a:t>
            </a:r>
            <a:r>
              <a:rPr lang="en-US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 will raise an error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22D6EB-FAC2-4F20-9647-FABAF1177650}"/>
              </a:ext>
            </a:extLst>
          </p:cNvPr>
          <p:cNvSpPr/>
          <p:nvPr/>
        </p:nvSpPr>
        <p:spPr>
          <a:xfrm>
            <a:off x="5331407" y="5301208"/>
            <a:ext cx="3456384" cy="90794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thisset.discard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"banana"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en-US" sz="1200" b="1" dirty="0">
                <a:solidFill>
                  <a:srgbClr val="000000"/>
                </a:solidFill>
                <a:latin typeface="Verdana" panose="020B0604030504040204" pitchFamily="34" charset="0"/>
              </a:rPr>
              <a:t>Note:</a:t>
            </a:r>
            <a:r>
              <a:rPr lang="en-US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 If the item to remove does not exist, </a:t>
            </a:r>
            <a:r>
              <a:rPr lang="en-US" altLang="en-US" sz="1200" dirty="0">
                <a:solidFill>
                  <a:srgbClr val="DC143C"/>
                </a:solidFill>
                <a:latin typeface="Consolas" panose="020B0609020204030204" pitchFamily="49" charset="0"/>
              </a:rPr>
              <a:t>discard()</a:t>
            </a:r>
            <a:r>
              <a:rPr lang="en-US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 will </a:t>
            </a:r>
            <a:r>
              <a:rPr lang="en-US" altLang="en-US" sz="1200" b="1" dirty="0">
                <a:solidFill>
                  <a:srgbClr val="000000"/>
                </a:solidFill>
                <a:latin typeface="Verdana" panose="020B0604030504040204" pitchFamily="34" charset="0"/>
              </a:rPr>
              <a:t>NOT</a:t>
            </a:r>
            <a:r>
              <a:rPr lang="en-US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 raise an error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444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3E8FD514-ACEE-4E65-890B-1A3AD323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" y="14571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Quick Recap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B6E02-E25F-46D8-8131-BA87370042D2}"/>
              </a:ext>
            </a:extLst>
          </p:cNvPr>
          <p:cNvSpPr/>
          <p:nvPr/>
        </p:nvSpPr>
        <p:spPr>
          <a:xfrm>
            <a:off x="467544" y="727083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"brand"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"Ford"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"model"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"Mustang"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"year"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1964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23AC0B-6A19-4957-A476-334578A4F933}"/>
              </a:ext>
            </a:extLst>
          </p:cNvPr>
          <p:cNvGrpSpPr/>
          <p:nvPr/>
        </p:nvGrpSpPr>
        <p:grpSpPr>
          <a:xfrm>
            <a:off x="3347864" y="836712"/>
            <a:ext cx="5688632" cy="1002599"/>
            <a:chOff x="3347864" y="836712"/>
            <a:chExt cx="4680520" cy="10025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C5B059-FFBA-4A25-9475-A9C5654D6274}"/>
                </a:ext>
              </a:extLst>
            </p:cNvPr>
            <p:cNvGrpSpPr/>
            <p:nvPr/>
          </p:nvGrpSpPr>
          <p:grpSpPr>
            <a:xfrm>
              <a:off x="3419872" y="836712"/>
              <a:ext cx="1529894" cy="582449"/>
              <a:chOff x="5508104" y="813682"/>
              <a:chExt cx="1529894" cy="582449"/>
            </a:xfrm>
          </p:grpSpPr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9C29F8F-7106-4E71-AAF8-4EB1F393C638}"/>
                  </a:ext>
                </a:extLst>
              </p:cNvPr>
              <p:cNvSpPr/>
              <p:nvPr/>
            </p:nvSpPr>
            <p:spPr>
              <a:xfrm>
                <a:off x="5508104" y="980728"/>
                <a:ext cx="648072" cy="2880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8F6361-FD6C-490A-8275-B508674A4B07}"/>
                  </a:ext>
                </a:extLst>
              </p:cNvPr>
              <p:cNvSpPr txBox="1"/>
              <p:nvPr/>
            </p:nvSpPr>
            <p:spPr>
              <a:xfrm>
                <a:off x="6173902" y="813682"/>
                <a:ext cx="864096" cy="58244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fontScale="92500" lnSpcReduction="10000"/>
              </a:bodyPr>
              <a:lstStyle/>
              <a:p>
                <a:r>
                  <a:rPr lang="en-GB" sz="3600" dirty="0"/>
                  <a:t>{  }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2FB9E-02C4-4C2D-85C4-3D7DAEDFC580}"/>
                </a:ext>
              </a:extLst>
            </p:cNvPr>
            <p:cNvSpPr txBox="1"/>
            <p:nvPr/>
          </p:nvSpPr>
          <p:spPr>
            <a:xfrm>
              <a:off x="4716016" y="880098"/>
              <a:ext cx="3106158" cy="53906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with </a:t>
              </a:r>
              <a:r>
                <a:rPr lang="en-GB" sz="1600" b="1" i="1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Key</a:t>
              </a:r>
              <a:r>
                <a:rPr lang="en-GB" sz="1600" b="1" dirty="0">
                  <a:latin typeface="Cambria" panose="02040503050406030204" pitchFamily="18" charset="0"/>
                  <a:ea typeface="Cambria" panose="02040503050406030204" pitchFamily="18" charset="0"/>
                </a:rPr>
                <a:t> : </a:t>
              </a:r>
              <a:r>
                <a:rPr lang="en-GB" sz="1600" b="1" i="1" dirty="0">
                  <a:solidFill>
                    <a:schemeClr val="accent5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Value</a:t>
              </a:r>
              <a:r>
                <a:rPr lang="en-GB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pair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169CEE-AB58-49A0-983F-837511EF7E70}"/>
                </a:ext>
              </a:extLst>
            </p:cNvPr>
            <p:cNvSpPr txBox="1"/>
            <p:nvPr/>
          </p:nvSpPr>
          <p:spPr>
            <a:xfrm>
              <a:off x="3347864" y="1256862"/>
              <a:ext cx="4680520" cy="582449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b="1" dirty="0">
                  <a:solidFill>
                    <a:schemeClr val="accent3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Note</a:t>
              </a:r>
              <a:r>
                <a:rPr lang="en-GB" dirty="0">
                  <a:latin typeface="Cambria" panose="02040503050406030204" pitchFamily="18" charset="0"/>
                  <a:ea typeface="Cambria" panose="02040503050406030204" pitchFamily="18" charset="0"/>
                </a:rPr>
                <a:t>: In this case </a:t>
              </a:r>
              <a:r>
                <a:rPr lang="en-GB" dirty="0">
                  <a:solidFill>
                    <a:srgbClr val="0070C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Key is a string so should be within </a:t>
              </a:r>
              <a:r>
                <a:rPr lang="en-GB" sz="2200" b="1" dirty="0">
                  <a:solidFill>
                    <a:schemeClr val="accent6">
                      <a:lumMod val="50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“  ”</a:t>
              </a:r>
              <a:endParaRPr lang="en-GB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538699-99DD-43EA-B12C-19238F8746BB}"/>
              </a:ext>
            </a:extLst>
          </p:cNvPr>
          <p:cNvSpPr/>
          <p:nvPr/>
        </p:nvSpPr>
        <p:spPr>
          <a:xfrm>
            <a:off x="457774" y="2523510"/>
            <a:ext cx="3350597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Accessing Items</a:t>
            </a:r>
            <a:r>
              <a:rPr lang="en-GB" dirty="0"/>
              <a:t>: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 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"model"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Or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thisdict.get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"model"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8C685-86E1-4B50-AC12-2C4D36A78E8C}"/>
              </a:ext>
            </a:extLst>
          </p:cNvPr>
          <p:cNvSpPr/>
          <p:nvPr/>
        </p:nvSpPr>
        <p:spPr>
          <a:xfrm>
            <a:off x="457774" y="3935495"/>
            <a:ext cx="3097323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Change Values: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"year"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] = 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2018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D9B3BF-BF1E-443C-8B06-164AD983E975}"/>
              </a:ext>
            </a:extLst>
          </p:cNvPr>
          <p:cNvSpPr/>
          <p:nvPr/>
        </p:nvSpPr>
        <p:spPr>
          <a:xfrm>
            <a:off x="4378159" y="2252727"/>
            <a:ext cx="259746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 all 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names 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33455-F858-47AE-8806-C8E767454E44}"/>
              </a:ext>
            </a:extLst>
          </p:cNvPr>
          <p:cNvSpPr/>
          <p:nvPr/>
        </p:nvSpPr>
        <p:spPr>
          <a:xfrm>
            <a:off x="4406716" y="3298563"/>
            <a:ext cx="1761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 all 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values</a:t>
            </a:r>
            <a:endParaRPr lang="en-GB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B5A0D-4684-4012-9274-766DBAC44003}"/>
              </a:ext>
            </a:extLst>
          </p:cNvPr>
          <p:cNvSpPr/>
          <p:nvPr/>
        </p:nvSpPr>
        <p:spPr>
          <a:xfrm>
            <a:off x="4406716" y="3703701"/>
            <a:ext cx="2709203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[x])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E02FCF-C3B9-4E9D-91B5-8A7A1C572652}"/>
              </a:ext>
            </a:extLst>
          </p:cNvPr>
          <p:cNvSpPr/>
          <p:nvPr/>
        </p:nvSpPr>
        <p:spPr>
          <a:xfrm>
            <a:off x="4406716" y="4406499"/>
            <a:ext cx="3621668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thisdict.values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endParaRPr lang="en-GB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8635872-A3E5-4186-863B-9CC80160D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812" y="5072186"/>
            <a:ext cx="6062572" cy="400110"/>
          </a:xfrm>
          <a:prstGeom prst="rect">
            <a:avLst/>
          </a:prstGeom>
          <a:solidFill>
            <a:srgbClr val="F1F1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Both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by using 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items()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function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AF4FF-51E5-455B-B219-C7E81EA9A02C}"/>
              </a:ext>
            </a:extLst>
          </p:cNvPr>
          <p:cNvSpPr/>
          <p:nvPr/>
        </p:nvSpPr>
        <p:spPr>
          <a:xfrm>
            <a:off x="2120716" y="55501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x, y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thisdict.items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16BEB-8ADD-44A8-A335-002D77CD7710}"/>
              </a:ext>
            </a:extLst>
          </p:cNvPr>
          <p:cNvSpPr txBox="1"/>
          <p:nvPr/>
        </p:nvSpPr>
        <p:spPr>
          <a:xfrm>
            <a:off x="4085604" y="1729261"/>
            <a:ext cx="4590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Looping:</a:t>
            </a:r>
          </a:p>
        </p:txBody>
      </p:sp>
    </p:spTree>
    <p:extLst>
      <p:ext uri="{BB962C8B-B14F-4D97-AF65-F5344CB8AC3E}">
        <p14:creationId xmlns:p14="http://schemas.microsoft.com/office/powerpoint/2010/main" val="60646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12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Anaconda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3D0FD-E0E6-435D-BA54-62F48187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96747"/>
            <a:ext cx="7776864" cy="4464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6B81AD-6B4D-4ADE-B479-055C92495D9E}"/>
              </a:ext>
            </a:extLst>
          </p:cNvPr>
          <p:cNvSpPr/>
          <p:nvPr/>
        </p:nvSpPr>
        <p:spPr>
          <a:xfrm>
            <a:off x="539552" y="896637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</a:t>
            </a:r>
            <a:endParaRPr lang="en-GB" sz="2800" b="1" dirty="0">
              <a:solidFill>
                <a:srgbClr val="BBA4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1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3E8FD514-ACEE-4E65-890B-1A3AD323A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" y="14571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Quick Recap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BBEFC-A9BE-4F28-8040-E10B32FD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6969627" cy="2193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23CBC-F625-4C42-B45E-FB65BF7A15B7}"/>
              </a:ext>
            </a:extLst>
          </p:cNvPr>
          <p:cNvSpPr txBox="1"/>
          <p:nvPr/>
        </p:nvSpPr>
        <p:spPr>
          <a:xfrm>
            <a:off x="539552" y="3429000"/>
            <a:ext cx="8532440" cy="8116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GB" sz="22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When you are unsure of the datatype of a variable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use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en-GB" sz="28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?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with the variable name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70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46053-CC17-C048-A391-61ED2B4F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18" y="2636912"/>
            <a:ext cx="8219256" cy="562074"/>
          </a:xfrm>
        </p:spPr>
        <p:txBody>
          <a:bodyPr/>
          <a:lstStyle/>
          <a:p>
            <a:r>
              <a:rPr lang="en-US" dirty="0"/>
              <a:t>Python programming (Part 2)</a:t>
            </a:r>
          </a:p>
        </p:txBody>
      </p:sp>
    </p:spTree>
    <p:extLst>
      <p:ext uri="{BB962C8B-B14F-4D97-AF65-F5344CB8AC3E}">
        <p14:creationId xmlns:p14="http://schemas.microsoft.com/office/powerpoint/2010/main" val="3850385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7864" y="1988840"/>
            <a:ext cx="4320480" cy="1872208"/>
          </a:xfrm>
        </p:spPr>
        <p:txBody>
          <a:bodyPr>
            <a:noAutofit/>
          </a:bodyPr>
          <a:lstStyle/>
          <a:p>
            <a:r>
              <a:rPr lang="en-GB" sz="4000" spc="-11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Functions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1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BA0E8C9-8FC2-43E8-890F-BA366A68290A}"/>
              </a:ext>
            </a:extLst>
          </p:cNvPr>
          <p:cNvSpPr txBox="1"/>
          <p:nvPr/>
        </p:nvSpPr>
        <p:spPr>
          <a:xfrm>
            <a:off x="548529" y="1052736"/>
            <a:ext cx="8562205" cy="396454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Defining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</a:t>
            </a:r>
            <a:r>
              <a:rPr sz="2400" spc="-1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b="1" i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Readability</a:t>
            </a:r>
            <a:r>
              <a:rPr sz="2400"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Reusability</a:t>
            </a:r>
            <a:endParaRPr sz="2400" i="1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641985" indent="-342900"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u="sng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</a:t>
            </a:r>
            <a:r>
              <a:rPr sz="2400" u="sng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u="sng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endParaRPr sz="2400" u="sng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28000" lvl="1" indent="-342900">
              <a:spcBef>
                <a:spcPts val="120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Called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Parenthesis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828000" lvl="1" indent="-342900">
              <a:spcBef>
                <a:spcPts val="120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print(‘hello’)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41400" lvl="1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sz="2400" spc="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“print”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spc="-10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function</a:t>
            </a:r>
            <a:r>
              <a:rPr sz="2400" b="1" spc="-3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b="1" spc="-3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</a:t>
            </a:r>
            <a:r>
              <a:rPr sz="2400" b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name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041400" lvl="1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‘hello’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400"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argument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</a:t>
            </a:r>
            <a:r>
              <a:rPr sz="2400" spc="-1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 </a:t>
            </a:r>
            <a:r>
              <a:rPr sz="2400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passed </a:t>
            </a:r>
            <a:r>
              <a:rPr sz="2400" spc="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400" spc="-3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 </a:t>
            </a:r>
            <a:r>
              <a:rPr sz="2400" spc="-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processing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557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F19824D-1111-45D5-B3AE-970BA15C5B74}"/>
              </a:ext>
            </a:extLst>
          </p:cNvPr>
          <p:cNvGrpSpPr/>
          <p:nvPr/>
        </p:nvGrpSpPr>
        <p:grpSpPr>
          <a:xfrm>
            <a:off x="257125" y="1057204"/>
            <a:ext cx="4585047" cy="1673413"/>
            <a:chOff x="269332" y="1282581"/>
            <a:chExt cx="4585047" cy="167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44D21D-B1BD-475E-BAAA-E3D8CF643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332" y="1282581"/>
              <a:ext cx="4585047" cy="1673413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343932-9377-4879-A181-59CCED0BF237}"/>
                </a:ext>
              </a:extLst>
            </p:cNvPr>
            <p:cNvSpPr/>
            <p:nvPr/>
          </p:nvSpPr>
          <p:spPr>
            <a:xfrm>
              <a:off x="1619672" y="1376348"/>
              <a:ext cx="360040" cy="363809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26529F7-7058-4A79-9AB9-209528D30723}"/>
              </a:ext>
            </a:extLst>
          </p:cNvPr>
          <p:cNvSpPr/>
          <p:nvPr/>
        </p:nvSpPr>
        <p:spPr>
          <a:xfrm>
            <a:off x="338410" y="3097044"/>
            <a:ext cx="515481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100000"/>
              </a:lnSpc>
              <a:spcBef>
                <a:spcPts val="1200"/>
              </a:spcBef>
              <a:tabLst>
                <a:tab pos="1498600" algn="l"/>
                <a:tab pos="1499235" algn="l"/>
              </a:tabLst>
            </a:pPr>
            <a:r>
              <a:rPr lang="en-US" sz="2400" b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Keyword</a:t>
            </a:r>
            <a:r>
              <a:rPr lang="en-US"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US"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Arguments</a:t>
            </a:r>
            <a:endParaRPr lang="en-US"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392400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Specified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</a:t>
            </a:r>
          </a:p>
          <a:p>
            <a:pPr marL="392400" indent="-342900">
              <a:spcBef>
                <a:spcPts val="1200"/>
              </a:spcBef>
              <a:buChar char="•"/>
              <a:tabLst>
                <a:tab pos="1955800" algn="l"/>
                <a:tab pos="1956435" algn="l"/>
              </a:tabLst>
            </a:pPr>
            <a:r>
              <a:rPr lang="en-US"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 </a:t>
            </a:r>
            <a:r>
              <a:rPr lang="en-US"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print (address,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postcode, </a:t>
            </a:r>
            <a:r>
              <a:rPr lang="en-US" sz="2400" spc="-50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telNum</a:t>
            </a:r>
            <a:r>
              <a:rPr lang="en-US"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ED8EB5CE-0FB4-4C93-AEE5-1F17F798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126D864-BED7-48E9-A888-A94FC5D04656}"/>
              </a:ext>
            </a:extLst>
          </p:cNvPr>
          <p:cNvSpPr/>
          <p:nvPr/>
        </p:nvSpPr>
        <p:spPr>
          <a:xfrm>
            <a:off x="4692569" y="1067131"/>
            <a:ext cx="239489" cy="720080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33714-DDC0-4F15-B288-337F44358BB9}"/>
              </a:ext>
            </a:extLst>
          </p:cNvPr>
          <p:cNvSpPr txBox="1"/>
          <p:nvPr/>
        </p:nvSpPr>
        <p:spPr>
          <a:xfrm>
            <a:off x="4932058" y="979872"/>
            <a:ext cx="4118203" cy="863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200" dirty="0">
                <a:latin typeface="Cambria" panose="02040503050406030204" pitchFamily="18" charset="0"/>
                <a:ea typeface="Cambria" panose="02040503050406030204" pitchFamily="18" charset="0"/>
              </a:rPr>
              <a:t>First define function usi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ng </a:t>
            </a:r>
            <a:r>
              <a:rPr lang="en-GB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1D3B5E-4F3A-4B8E-8E97-3AEE76233DA0}"/>
              </a:ext>
            </a:extLst>
          </p:cNvPr>
          <p:cNvCxnSpPr>
            <a:cxnSpLocks/>
          </p:cNvCxnSpPr>
          <p:nvPr/>
        </p:nvCxnSpPr>
        <p:spPr>
          <a:xfrm>
            <a:off x="2915816" y="213285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DF97A3-C046-428B-B697-C53AA0B31DF8}"/>
              </a:ext>
            </a:extLst>
          </p:cNvPr>
          <p:cNvSpPr txBox="1"/>
          <p:nvPr/>
        </p:nvSpPr>
        <p:spPr>
          <a:xfrm>
            <a:off x="5364088" y="1843600"/>
            <a:ext cx="3456384" cy="863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Then call function using defined name</a:t>
            </a:r>
          </a:p>
        </p:txBody>
      </p:sp>
    </p:spTree>
    <p:extLst>
      <p:ext uri="{BB962C8B-B14F-4D97-AF65-F5344CB8AC3E}">
        <p14:creationId xmlns:p14="http://schemas.microsoft.com/office/powerpoint/2010/main" val="485568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3428B-E7F1-4D7F-90BB-147D6B8FA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083" y="862502"/>
            <a:ext cx="8662755" cy="212523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2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Keyword: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name=value instead of using positional syntax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Keyword (named) arguments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     e.g.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my_function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(a=12, b="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abc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762090-CA0A-422B-AD9D-93EA72DE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60344"/>
            <a:ext cx="8219256" cy="562074"/>
          </a:xfrm>
        </p:spPr>
        <p:txBody>
          <a:bodyPr/>
          <a:lstStyle/>
          <a:p>
            <a:r>
              <a:rPr lang="en-GB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Keyword vs Non-keyword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3451D-0787-4DDD-80A6-51D18829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83" y="3063330"/>
            <a:ext cx="4281078" cy="1613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45AA5-BF41-4ADA-88D7-8B223CB54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752793"/>
            <a:ext cx="4581525" cy="857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DAE844-FA80-4B1E-A0E0-94292685B37B}"/>
              </a:ext>
            </a:extLst>
          </p:cNvPr>
          <p:cNvSpPr/>
          <p:nvPr/>
        </p:nvSpPr>
        <p:spPr>
          <a:xfrm>
            <a:off x="1763688" y="5772512"/>
            <a:ext cx="713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u="sng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Order doesn’t matter 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when they’re passed by their name</a:t>
            </a:r>
            <a:endParaRPr lang="en-GB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73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88E97D-5219-4BF8-9FCC-84C5EA3F7EC6}"/>
              </a:ext>
            </a:extLst>
          </p:cNvPr>
          <p:cNvSpPr/>
          <p:nvPr/>
        </p:nvSpPr>
        <p:spPr>
          <a:xfrm>
            <a:off x="268650" y="1135519"/>
            <a:ext cx="821925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Non-keyword: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Arguments as positional arguments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91970-4A0E-4A65-82F6-6428495F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74" y="2333151"/>
            <a:ext cx="3914775" cy="93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F77C7-09E1-43FC-9A96-66C688C6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58" y="2371251"/>
            <a:ext cx="4086225" cy="8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7D715-B40F-4540-9B10-649202C7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47951"/>
            <a:ext cx="4012640" cy="151267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E1B10FE-B896-48A1-B891-514E43D1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21" y="360698"/>
            <a:ext cx="8219256" cy="562074"/>
          </a:xfrm>
        </p:spPr>
        <p:txBody>
          <a:bodyPr/>
          <a:lstStyle/>
          <a:p>
            <a:r>
              <a:rPr lang="en-GB" sz="3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Keyword vs Non-keyword</a:t>
            </a:r>
            <a:endParaRPr lang="en-GB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CC101D-3EBC-4AD0-B3DA-12FB7D6738F2}"/>
              </a:ext>
            </a:extLst>
          </p:cNvPr>
          <p:cNvSpPr/>
          <p:nvPr/>
        </p:nvSpPr>
        <p:spPr>
          <a:xfrm>
            <a:off x="270917" y="3591400"/>
            <a:ext cx="8289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Order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of these arguments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matters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when they’re </a:t>
            </a:r>
            <a:r>
              <a:rPr lang="en-US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passed positionally</a:t>
            </a:r>
            <a:endParaRPr lang="en-GB"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37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4DEDB18-6E31-4DB0-B9B3-71FEA79D6FB8}"/>
              </a:ext>
            </a:extLst>
          </p:cNvPr>
          <p:cNvSpPr txBox="1"/>
          <p:nvPr/>
        </p:nvSpPr>
        <p:spPr>
          <a:xfrm>
            <a:off x="365772" y="994692"/>
            <a:ext cx="261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Defining</a:t>
            </a: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endParaRPr sz="240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96776C0-730D-4662-A587-01A8CC712EDA}"/>
              </a:ext>
            </a:extLst>
          </p:cNvPr>
          <p:cNvSpPr txBox="1"/>
          <p:nvPr/>
        </p:nvSpPr>
        <p:spPr>
          <a:xfrm>
            <a:off x="365770" y="3994937"/>
            <a:ext cx="7806629" cy="1781257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3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Note: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1099185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need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declare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any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input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type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099185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Multiple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easily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returned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tuple,</a:t>
            </a:r>
            <a:r>
              <a:rPr sz="2400" spc="-3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498600" lvl="2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sz="2400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return </a:t>
            </a:r>
            <a:r>
              <a:rPr sz="2400" i="1" spc="-11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houseNumber, </a:t>
            </a:r>
            <a:r>
              <a:rPr sz="2400" i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street, </a:t>
            </a:r>
            <a:r>
              <a:rPr sz="2400" i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county, </a:t>
            </a:r>
            <a:r>
              <a:rPr lang="en-GB" sz="2400" i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i="1" spc="-14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country,</a:t>
            </a:r>
            <a:r>
              <a:rPr sz="2400" i="1" spc="-2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i="1" spc="-27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i="1" spc="-9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postcode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10D480E-CBB9-41DA-9D62-0346C4E73FD9}"/>
              </a:ext>
            </a:extLst>
          </p:cNvPr>
          <p:cNvSpPr/>
          <p:nvPr/>
        </p:nvSpPr>
        <p:spPr>
          <a:xfrm>
            <a:off x="215516" y="1537074"/>
            <a:ext cx="8712968" cy="2428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62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B741C938-01DC-48C0-A7F4-0015A0C9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5DBDA-F271-4CCB-8756-CD6D72DDD82D}"/>
              </a:ext>
            </a:extLst>
          </p:cNvPr>
          <p:cNvSpPr txBox="1"/>
          <p:nvPr/>
        </p:nvSpPr>
        <p:spPr>
          <a:xfrm>
            <a:off x="251520" y="991119"/>
            <a:ext cx="3672408" cy="5620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note on assignment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6EACA-E2FB-4790-84B9-DF62276D2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4" y="1553193"/>
            <a:ext cx="48006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3881A-1DB5-49F3-A472-3B236C1C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058367"/>
            <a:ext cx="4810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6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8CCFF-4FF9-4F2E-91D8-A3AB8ACA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Note: Indentation Error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8F481-BF94-4E2E-AE7D-E57CFA322E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5724525" cy="232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734EB3-E34E-4891-900A-6811E1F545B2}"/>
              </a:ext>
            </a:extLst>
          </p:cNvPr>
          <p:cNvGrpSpPr/>
          <p:nvPr/>
        </p:nvGrpSpPr>
        <p:grpSpPr>
          <a:xfrm>
            <a:off x="3275856" y="1144463"/>
            <a:ext cx="3888432" cy="1224136"/>
            <a:chOff x="3203848" y="1140904"/>
            <a:chExt cx="3888432" cy="1224136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4C178434-D068-40C7-815E-CA6A86696FEC}"/>
                </a:ext>
              </a:extLst>
            </p:cNvPr>
            <p:cNvSpPr/>
            <p:nvPr/>
          </p:nvSpPr>
          <p:spPr>
            <a:xfrm>
              <a:off x="3203848" y="1340768"/>
              <a:ext cx="288032" cy="360040"/>
            </a:xfrm>
            <a:prstGeom prst="righ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39BA7-695F-4FEC-B5E5-B2CDF5500EF0}"/>
                </a:ext>
              </a:extLst>
            </p:cNvPr>
            <p:cNvSpPr/>
            <p:nvPr/>
          </p:nvSpPr>
          <p:spPr>
            <a:xfrm>
              <a:off x="3635896" y="1140904"/>
              <a:ext cx="3456384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Cambria" panose="02040503050406030204" pitchFamily="18" charset="0"/>
                  <a:ea typeface="Cambria" panose="02040503050406030204" pitchFamily="18" charset="0"/>
                </a:rPr>
                <a:t>Variables L, a, and b are within the def function so they have to be indented to let the interpreter know where they belong to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0CF587-E1F9-4A5E-ACB0-8299CED057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45" y="3573642"/>
            <a:ext cx="4474840" cy="2429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6E845A3-00C9-46F5-B30C-4A480BB4AE99}"/>
              </a:ext>
            </a:extLst>
          </p:cNvPr>
          <p:cNvGrpSpPr/>
          <p:nvPr/>
        </p:nvGrpSpPr>
        <p:grpSpPr>
          <a:xfrm>
            <a:off x="3851920" y="4140283"/>
            <a:ext cx="4150915" cy="1224136"/>
            <a:chOff x="3203848" y="1088740"/>
            <a:chExt cx="4150915" cy="1224136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F8122278-8EAE-436A-AF48-947291378EBF}"/>
                </a:ext>
              </a:extLst>
            </p:cNvPr>
            <p:cNvSpPr/>
            <p:nvPr/>
          </p:nvSpPr>
          <p:spPr>
            <a:xfrm>
              <a:off x="3203848" y="1340768"/>
              <a:ext cx="288032" cy="360040"/>
            </a:xfrm>
            <a:prstGeom prst="righ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05D98E-28BA-43FC-9016-933241C1C5C2}"/>
                </a:ext>
              </a:extLst>
            </p:cNvPr>
            <p:cNvSpPr/>
            <p:nvPr/>
          </p:nvSpPr>
          <p:spPr>
            <a:xfrm>
              <a:off x="3610347" y="1088740"/>
              <a:ext cx="3744416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Cambria" panose="02040503050406030204" pitchFamily="18" charset="0"/>
                  <a:ea typeface="Cambria" panose="02040503050406030204" pitchFamily="18" charset="0"/>
                </a:rPr>
                <a:t>Same problem here as well. The code below while has to be written after a tab, to reflect belonging to while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48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81AF90-5EDB-4769-90B6-C45D20DB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260648"/>
            <a:ext cx="8219256" cy="56207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Anaconda</a:t>
            </a:r>
            <a:endParaRPr lang="en-GB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81061-2F88-43D8-9924-EFB82A5B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136904" cy="41845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83528C-D813-4A7D-92D6-4B4D72437E6A}"/>
              </a:ext>
            </a:extLst>
          </p:cNvPr>
          <p:cNvSpPr/>
          <p:nvPr/>
        </p:nvSpPr>
        <p:spPr>
          <a:xfrm>
            <a:off x="313184" y="879706"/>
            <a:ext cx="5275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Installed Packages and Version</a:t>
            </a:r>
            <a:endParaRPr lang="en-GB" sz="2800" b="1" dirty="0">
              <a:solidFill>
                <a:srgbClr val="BBA4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17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9FA59-7B72-47F3-BB01-DD62E544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02630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Correct format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DA7742-577E-42D1-BBF8-07A647F28ACE}"/>
              </a:ext>
            </a:extLst>
          </p:cNvPr>
          <p:cNvGrpSpPr/>
          <p:nvPr/>
        </p:nvGrpSpPr>
        <p:grpSpPr>
          <a:xfrm>
            <a:off x="1403648" y="3429000"/>
            <a:ext cx="5086491" cy="2377854"/>
            <a:chOff x="1403648" y="3429000"/>
            <a:chExt cx="5086491" cy="2377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0E1103-E09D-4CF8-B68D-DC00FEEDCAB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429000"/>
              <a:ext cx="5086491" cy="237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52BB9E2-B8E5-4A5B-A7A5-CFE091F56561}"/>
                </a:ext>
              </a:extLst>
            </p:cNvPr>
            <p:cNvSpPr/>
            <p:nvPr/>
          </p:nvSpPr>
          <p:spPr>
            <a:xfrm>
              <a:off x="5580112" y="3969855"/>
              <a:ext cx="209663" cy="539265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51BDECB4-2F6E-450D-BFA0-66041E91B831}"/>
                </a:ext>
              </a:extLst>
            </p:cNvPr>
            <p:cNvSpPr/>
            <p:nvPr/>
          </p:nvSpPr>
          <p:spPr>
            <a:xfrm>
              <a:off x="6274115" y="4797152"/>
              <a:ext cx="216024" cy="576064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6A56344-A21D-46C6-94CD-6026CC6D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9" y="833414"/>
            <a:ext cx="5328592" cy="23778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4CBC33-AFF8-4CA3-870E-A88ED172E568}"/>
              </a:ext>
            </a:extLst>
          </p:cNvPr>
          <p:cNvSpPr/>
          <p:nvPr/>
        </p:nvSpPr>
        <p:spPr>
          <a:xfrm>
            <a:off x="4006194" y="911279"/>
            <a:ext cx="47518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Because </a:t>
            </a:r>
            <a:r>
              <a:rPr lang="en-GB" sz="2400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return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is part of the function so should be inside</a:t>
            </a:r>
          </a:p>
        </p:txBody>
      </p:sp>
    </p:spTree>
    <p:extLst>
      <p:ext uri="{BB962C8B-B14F-4D97-AF65-F5344CB8AC3E}">
        <p14:creationId xmlns:p14="http://schemas.microsoft.com/office/powerpoint/2010/main" val="905670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0663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B06393-9730-4621-BB86-DEBF7951B402}"/>
              </a:ext>
            </a:extLst>
          </p:cNvPr>
          <p:cNvSpPr txBox="1"/>
          <p:nvPr/>
        </p:nvSpPr>
        <p:spPr>
          <a:xfrm>
            <a:off x="331325" y="742638"/>
            <a:ext cx="8475310" cy="20409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US" sz="2400" b="1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</a:t>
            </a:r>
            <a:r>
              <a:rPr lang="en-US"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</a:t>
            </a:r>
            <a:r>
              <a:rPr lang="en-US" sz="2400" b="1" spc="-1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lang="en-US"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Facilitate </a:t>
            </a:r>
            <a:r>
              <a:rPr lang="en-US" sz="22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speed </a:t>
            </a:r>
            <a:r>
              <a:rPr lang="en-US"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lang="en-US" sz="22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ease </a:t>
            </a:r>
            <a:r>
              <a:rPr lang="en-US"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lang="en-US"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use, </a:t>
            </a:r>
            <a:r>
              <a:rPr lang="en-US" sz="22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yet </a:t>
            </a:r>
            <a:r>
              <a:rPr lang="en-US"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</a:t>
            </a:r>
            <a:r>
              <a:rPr lang="en-US" sz="22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flexibility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lang="en-US"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there </a:t>
            </a:r>
            <a:r>
              <a:rPr lang="en-US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lang="en-US"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lang="en-US"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lang="en-US"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should </a:t>
            </a:r>
            <a:r>
              <a:rPr lang="en-US" sz="22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 </a:t>
            </a:r>
            <a:r>
              <a:rPr lang="en-US" sz="2200" b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most</a:t>
            </a:r>
            <a:r>
              <a:rPr lang="en-US" sz="2200" b="1" spc="-28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lang="en-US"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times,  </a:t>
            </a:r>
            <a:r>
              <a:rPr lang="en-US"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but not</a:t>
            </a:r>
            <a:r>
              <a:rPr lang="en-US" sz="2200" spc="-2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always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marR="31940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  </a:t>
            </a:r>
            <a:r>
              <a:rPr lang="en-US" sz="2200" b="1" spc="-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</a:t>
            </a:r>
            <a:r>
              <a:rPr lang="en-US" sz="2200" b="1" spc="-1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lang="en-US" sz="2200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 </a:t>
            </a:r>
            <a:r>
              <a:rPr lang="en-US" sz="2200" spc="-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lang="en-US" sz="22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need </a:t>
            </a:r>
            <a:r>
              <a:rPr lang="en-US" sz="2200" spc="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2200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lang="en-US" sz="22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specified</a:t>
            </a:r>
            <a:r>
              <a:rPr lang="en-US" sz="2200" spc="-4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c</a:t>
            </a:r>
            <a:r>
              <a:rPr lang="en-US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alling </a:t>
            </a:r>
            <a:r>
              <a:rPr lang="en-US"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function,</a:t>
            </a:r>
            <a:r>
              <a:rPr lang="en-US" sz="2200" spc="-2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7AB3C5-18FC-433F-A957-E24B27131F59}"/>
              </a:ext>
            </a:extLst>
          </p:cNvPr>
          <p:cNvGrpSpPr/>
          <p:nvPr/>
        </p:nvGrpSpPr>
        <p:grpSpPr>
          <a:xfrm>
            <a:off x="447667" y="2814280"/>
            <a:ext cx="8358968" cy="2520280"/>
            <a:chOff x="200815" y="3240813"/>
            <a:chExt cx="8742369" cy="2492443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D5CF403-CBE6-4D8B-95F5-1E11F3F8F9F3}"/>
                </a:ext>
              </a:extLst>
            </p:cNvPr>
            <p:cNvSpPr/>
            <p:nvPr/>
          </p:nvSpPr>
          <p:spPr>
            <a:xfrm>
              <a:off x="200815" y="3240813"/>
              <a:ext cx="8742369" cy="24924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A160CF7-4E08-4931-B1D7-7D7692B64ACC}"/>
                </a:ext>
              </a:extLst>
            </p:cNvPr>
            <p:cNvSpPr/>
            <p:nvPr/>
          </p:nvSpPr>
          <p:spPr>
            <a:xfrm>
              <a:off x="2411760" y="4077072"/>
              <a:ext cx="2448272" cy="216024"/>
            </a:xfrm>
            <a:prstGeom prst="round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CFDA02-582A-4549-AB82-8971FA5FD09D}"/>
              </a:ext>
            </a:extLst>
          </p:cNvPr>
          <p:cNvSpPr txBox="1"/>
          <p:nvPr/>
        </p:nvSpPr>
        <p:spPr>
          <a:xfrm>
            <a:off x="1907703" y="5653926"/>
            <a:ext cx="6645897" cy="71174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GB" sz="24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</a:t>
            </a:r>
            <a:r>
              <a:rPr lang="en-GB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See first value only passed rest is default used </a:t>
            </a:r>
          </a:p>
          <a:p>
            <a:r>
              <a:rPr lang="en-GB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when function called </a:t>
            </a:r>
          </a:p>
        </p:txBody>
      </p:sp>
    </p:spTree>
    <p:extLst>
      <p:ext uri="{BB962C8B-B14F-4D97-AF65-F5344CB8AC3E}">
        <p14:creationId xmlns:p14="http://schemas.microsoft.com/office/powerpoint/2010/main" val="35096735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4A25C48-FBAD-40B7-AAE7-A6990C495474}"/>
              </a:ext>
            </a:extLst>
          </p:cNvPr>
          <p:cNvSpPr txBox="1"/>
          <p:nvPr/>
        </p:nvSpPr>
        <p:spPr>
          <a:xfrm>
            <a:off x="395536" y="876908"/>
            <a:ext cx="4890770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</a:t>
            </a:r>
            <a:r>
              <a:rPr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</a:t>
            </a:r>
            <a:r>
              <a:rPr sz="2400" b="1" spc="-1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760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provided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400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order: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04953D9-ABE7-46BB-AC3F-D81E3E8324E7}"/>
              </a:ext>
            </a:extLst>
          </p:cNvPr>
          <p:cNvSpPr txBox="1"/>
          <p:nvPr/>
        </p:nvSpPr>
        <p:spPr>
          <a:xfrm>
            <a:off x="601631" y="3184667"/>
            <a:ext cx="75190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400" spc="-11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 </a:t>
            </a:r>
            <a:r>
              <a:rPr sz="2400" spc="-9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specifically </a:t>
            </a:r>
            <a:r>
              <a:rPr sz="2400" spc="-11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named, </a:t>
            </a:r>
            <a:r>
              <a:rPr sz="2400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 </a:t>
            </a:r>
            <a:r>
              <a:rPr sz="2400" spc="-1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7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provided </a:t>
            </a:r>
            <a:r>
              <a:rPr sz="2400" spc="-3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400" spc="-14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any  </a:t>
            </a:r>
            <a:r>
              <a:rPr sz="2400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order </a:t>
            </a:r>
            <a:r>
              <a:rPr sz="2400" b="1" spc="-12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(</a:t>
            </a:r>
            <a:r>
              <a:rPr sz="2400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But must </a:t>
            </a:r>
            <a:r>
              <a:rPr sz="2400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be </a:t>
            </a:r>
            <a:r>
              <a:rPr sz="2400" b="1" spc="-195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AFTER</a:t>
            </a:r>
            <a:r>
              <a:rPr sz="2400" spc="-1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the </a:t>
            </a:r>
            <a:r>
              <a:rPr sz="2400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non-keyword</a:t>
            </a:r>
            <a:r>
              <a:rPr lang="en-GB" sz="2400" spc="-1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4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args</a:t>
            </a:r>
            <a:r>
              <a:rPr sz="2400" b="1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):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6F87F79-E050-4A39-AE21-3A2C23B1EB3F}"/>
              </a:ext>
            </a:extLst>
          </p:cNvPr>
          <p:cNvSpPr/>
          <p:nvPr/>
        </p:nvSpPr>
        <p:spPr>
          <a:xfrm>
            <a:off x="984344" y="1886514"/>
            <a:ext cx="5189220" cy="1110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44D83-739F-415B-99F0-A1EF33FDD61C}"/>
              </a:ext>
            </a:extLst>
          </p:cNvPr>
          <p:cNvGrpSpPr/>
          <p:nvPr/>
        </p:nvGrpSpPr>
        <p:grpSpPr>
          <a:xfrm>
            <a:off x="1115616" y="4142458"/>
            <a:ext cx="5760640" cy="1014734"/>
            <a:chOff x="1115616" y="4142458"/>
            <a:chExt cx="5760640" cy="1014734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DD97A88-3B78-487F-84EB-FE1984D780F5}"/>
                </a:ext>
              </a:extLst>
            </p:cNvPr>
            <p:cNvSpPr/>
            <p:nvPr/>
          </p:nvSpPr>
          <p:spPr>
            <a:xfrm>
              <a:off x="1115616" y="4142458"/>
              <a:ext cx="5760640" cy="10147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FA3279-9406-4B0C-B227-3E6803BB2246}"/>
                </a:ext>
              </a:extLst>
            </p:cNvPr>
            <p:cNvCxnSpPr/>
            <p:nvPr/>
          </p:nvCxnSpPr>
          <p:spPr>
            <a:xfrm>
              <a:off x="3059832" y="4653136"/>
              <a:ext cx="1728192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4AAFF1-EE7E-4306-B555-140307F5C67B}"/>
                </a:ext>
              </a:extLst>
            </p:cNvPr>
            <p:cNvCxnSpPr/>
            <p:nvPr/>
          </p:nvCxnSpPr>
          <p:spPr>
            <a:xfrm>
              <a:off x="5076056" y="4653136"/>
              <a:ext cx="1728192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688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9CCA3F3-9126-4389-BCCC-76E90CA05B5A}"/>
              </a:ext>
            </a:extLst>
          </p:cNvPr>
          <p:cNvSpPr txBox="1"/>
          <p:nvPr/>
        </p:nvSpPr>
        <p:spPr>
          <a:xfrm>
            <a:off x="467544" y="908720"/>
            <a:ext cx="7730286" cy="25487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</a:t>
            </a:r>
            <a:r>
              <a:rPr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</a:t>
            </a:r>
            <a:r>
              <a:rPr sz="2400" b="1" spc="-19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lang="en-GB" sz="2400" spc="-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view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Simply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call,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r>
              <a:rPr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48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animals.</a:t>
            </a:r>
            <a:r>
              <a:rPr lang="en-GB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sort()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Place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cursor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within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sz="2400" spc="-3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3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parenthesis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20000" lvl="1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Press </a:t>
            </a:r>
            <a:r>
              <a:rPr lang="en-GB"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sz="2400" b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Shift </a:t>
            </a:r>
            <a:r>
              <a:rPr sz="2400" b="1" spc="-2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+</a:t>
            </a:r>
            <a:r>
              <a:rPr sz="2400"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b="1" spc="-2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Tab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402F64C-3E6A-467F-A138-24C524D720BD}"/>
              </a:ext>
            </a:extLst>
          </p:cNvPr>
          <p:cNvSpPr txBox="1"/>
          <p:nvPr/>
        </p:nvSpPr>
        <p:spPr>
          <a:xfrm>
            <a:off x="1835696" y="5733256"/>
            <a:ext cx="680430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shows </a:t>
            </a:r>
            <a:r>
              <a:rPr sz="24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two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parameters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their</a:t>
            </a:r>
            <a:r>
              <a:rPr sz="2400" spc="-2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default 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B8FCCA7-F7BF-4D8E-80F0-AACCEFDA3BEB}"/>
              </a:ext>
            </a:extLst>
          </p:cNvPr>
          <p:cNvSpPr/>
          <p:nvPr/>
        </p:nvSpPr>
        <p:spPr>
          <a:xfrm>
            <a:off x="791398" y="3645024"/>
            <a:ext cx="7848600" cy="182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F6A4F-01C8-47D2-A83E-21588B595CF0}"/>
              </a:ext>
            </a:extLst>
          </p:cNvPr>
          <p:cNvCxnSpPr/>
          <p:nvPr/>
        </p:nvCxnSpPr>
        <p:spPr>
          <a:xfrm>
            <a:off x="3275856" y="5157192"/>
            <a:ext cx="20162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60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4761F3D-26EE-4C4F-B30F-4AB733ABEDF6}"/>
              </a:ext>
            </a:extLst>
          </p:cNvPr>
          <p:cNvSpPr txBox="1"/>
          <p:nvPr/>
        </p:nvSpPr>
        <p:spPr>
          <a:xfrm>
            <a:off x="472716" y="822722"/>
            <a:ext cx="8419764" cy="41158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GB" sz="2400" b="1" spc="-114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Flexible</a:t>
            </a:r>
            <a:r>
              <a:rPr lang="en-GB" sz="2400" b="1" spc="-325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105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Arguments:</a:t>
            </a:r>
            <a:endParaRPr lang="en-GB" sz="2400" b="1" spc="-80" dirty="0">
              <a:solidFill>
                <a:srgbClr val="BBA46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*args</a:t>
            </a:r>
            <a:r>
              <a:rPr sz="2400" b="1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400" b="1" spc="-3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**</a:t>
            </a:r>
            <a:r>
              <a:rPr sz="2400" b="1" spc="-35" dirty="0" err="1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kwargs</a:t>
            </a:r>
            <a:r>
              <a:rPr lang="en-GB" sz="2400" b="1" spc="-3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b="1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 </a:t>
            </a:r>
            <a:r>
              <a:rPr lang="en-GB" sz="2400" b="1" spc="-3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Special syntax</a:t>
            </a:r>
            <a:endParaRPr lang="en-GB" sz="2400" b="1" spc="-35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Facilitate </a:t>
            </a:r>
            <a:r>
              <a:rPr lang="en-US"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writing </a:t>
            </a:r>
            <a:r>
              <a:rPr lang="en-US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  </a:t>
            </a:r>
            <a:r>
              <a:rPr lang="en-US"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lang="en-US" sz="24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without </a:t>
            </a:r>
            <a:r>
              <a:rPr lang="en-US" sz="2400" spc="-4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knowing </a:t>
            </a:r>
            <a:r>
              <a:rPr lang="en-US" sz="24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how 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 </a:t>
            </a:r>
            <a:r>
              <a:rPr lang="en-US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user </a:t>
            </a:r>
            <a:r>
              <a:rPr lang="en-US" sz="2400"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</a:t>
            </a:r>
            <a:r>
              <a:rPr lang="en-US"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pass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in function definitions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pass a variable number of arguments to a function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name 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” and 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kwargs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” are just variable names used by convention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Asterisks are the important part</a:t>
            </a:r>
            <a:r>
              <a:rPr lang="en-GB" sz="20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</a:t>
            </a:r>
            <a:endParaRPr sz="20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53A98-7313-4FF0-ADB4-05DBCCA4B310}"/>
              </a:ext>
            </a:extLst>
          </p:cNvPr>
          <p:cNvSpPr/>
          <p:nvPr/>
        </p:nvSpPr>
        <p:spPr>
          <a:xfrm>
            <a:off x="1739201" y="5071555"/>
            <a:ext cx="713913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>
              <a:lnSpc>
                <a:spcPct val="100000"/>
              </a:lnSpc>
              <a:tabLst>
                <a:tab pos="1099185" algn="l"/>
                <a:tab pos="1099820" algn="l"/>
              </a:tabLst>
            </a:pPr>
            <a:r>
              <a:rPr lang="en-US" sz="3200" spc="2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 </a:t>
            </a:r>
            <a: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before </a:t>
            </a:r>
            <a:r>
              <a:rPr lang="en-US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 </a:t>
            </a:r>
            <a:r>
              <a:rPr lang="en-US" sz="2400" spc="-2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=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“expand 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lang="en-US" sz="2400" spc="-3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  </a:t>
            </a:r>
            <a:r>
              <a:rPr lang="en-US"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  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sequence”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252000"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lang="en-US" sz="11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252000" lvl="1">
              <a:lnSpc>
                <a:spcPct val="100000"/>
              </a:lnSpc>
              <a:tabLst>
                <a:tab pos="1099185" algn="l"/>
                <a:tab pos="1099820" algn="l"/>
              </a:tabLst>
            </a:pPr>
            <a:r>
              <a:rPr lang="en-US"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** = “expand this as a dictionary” </a:t>
            </a:r>
          </a:p>
          <a:p>
            <a:pPr marL="252000" lvl="1">
              <a:lnSpc>
                <a:spcPct val="100000"/>
              </a:lnSpc>
              <a:tabLst>
                <a:tab pos="1099185" algn="l"/>
                <a:tab pos="1099820" algn="l"/>
              </a:tabLst>
            </a:pPr>
            <a:r>
              <a:rPr lang="en-US" sz="2400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{Because Dictionary variable are key value pair}</a:t>
            </a:r>
            <a:endParaRPr lang="en-US"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743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88617A-E391-46D1-9EBD-5A57D28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</a:t>
            </a:r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Fundamentals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61881-4A94-48AA-94E9-C94A22446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544" y="930424"/>
            <a:ext cx="8208912" cy="460648"/>
          </a:xfrm>
        </p:spPr>
        <p:txBody>
          <a:bodyPr/>
          <a:lstStyle/>
          <a:p>
            <a:r>
              <a:rPr lang="en-GB" sz="2800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*</a:t>
            </a:r>
            <a:r>
              <a:rPr lang="en-GB" sz="2800" spc="-45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args</a:t>
            </a:r>
            <a:r>
              <a:rPr lang="en-GB" sz="2800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Wingdings" panose="05000000000000000000" pitchFamily="2" charset="2"/>
              </a:rPr>
              <a:t> </a:t>
            </a:r>
            <a:r>
              <a:rPr lang="en-GB" sz="2800" b="0" u="sng" spc="-4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non-keyword a</a:t>
            </a:r>
            <a:r>
              <a:rPr lang="en-GB" sz="2800" b="0" u="sng" spc="-45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Wingdings" panose="05000000000000000000" pitchFamily="2" charset="2"/>
              </a:rPr>
              <a:t>rguments</a:t>
            </a:r>
            <a:endParaRPr lang="en-GB" sz="2800" b="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19A204-95D8-42FF-9FBF-6CA69C1DCA3F}"/>
              </a:ext>
            </a:extLst>
          </p:cNvPr>
          <p:cNvSpPr/>
          <p:nvPr/>
        </p:nvSpPr>
        <p:spPr>
          <a:xfrm>
            <a:off x="534380" y="1499356"/>
            <a:ext cx="821925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Single asterisk form (*</a:t>
            </a:r>
            <a:r>
              <a:rPr lang="en-US" sz="2400" spc="-85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args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 is used to pass a </a:t>
            </a:r>
            <a:r>
              <a:rPr lang="en-US" sz="2400" b="1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non-keyworded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variable-length argument  list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</a:t>
            </a:r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lang="en-US"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wanting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US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restrict</a:t>
            </a:r>
            <a: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number</a:t>
            </a:r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sz="2400" b="1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b="1" spc="-7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non-keyword a</a:t>
            </a:r>
            <a:r>
              <a:rPr lang="en-US" sz="2400" b="1" spc="-8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rguments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</a:t>
            </a:r>
            <a:r>
              <a:rPr lang="en-US" sz="2400"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accepted</a:t>
            </a:r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3D162-7066-4BCE-99E2-3F17594494DD}"/>
              </a:ext>
            </a:extLst>
          </p:cNvPr>
          <p:cNvSpPr/>
          <p:nvPr/>
        </p:nvSpPr>
        <p:spPr>
          <a:xfrm>
            <a:off x="557446" y="3331189"/>
            <a:ext cx="8219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**</a:t>
            </a:r>
            <a:r>
              <a:rPr lang="en-GB" sz="2800" b="1" spc="-45" dirty="0" err="1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kwargs</a:t>
            </a:r>
            <a:r>
              <a:rPr lang="en-GB" sz="28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Wingdings" panose="05000000000000000000" pitchFamily="2" charset="2"/>
              </a:rPr>
              <a:t> </a:t>
            </a:r>
            <a:r>
              <a:rPr lang="en-GB" sz="2800" u="sng" spc="-45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Wingdings" panose="05000000000000000000" pitchFamily="2" charset="2"/>
              </a:rPr>
              <a:t>keyword arguments</a:t>
            </a:r>
            <a:endParaRPr lang="en-GB" sz="2800" u="sng" spc="-45" dirty="0">
              <a:solidFill>
                <a:srgbClr val="00B05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Double asterisk form is used to pass a </a:t>
            </a:r>
            <a:r>
              <a:rPr lang="en-US" sz="2400" b="1" spc="-8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keyworded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variable-length argument  list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not wanting to restrict the number of  </a:t>
            </a:r>
            <a:r>
              <a:rPr lang="en-US" sz="2400" b="1" spc="-8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keyword arguments </a:t>
            </a:r>
            <a:r>
              <a:rPr lang="en-US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can be accepted</a:t>
            </a:r>
            <a:endParaRPr lang="en-GB" sz="2800" b="1" dirty="0">
              <a:solidFill>
                <a:srgbClr val="357E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55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F395D-294D-4102-9338-CAB54357B6BC}"/>
              </a:ext>
            </a:extLst>
          </p:cNvPr>
          <p:cNvSpPr/>
          <p:nvPr/>
        </p:nvSpPr>
        <p:spPr>
          <a:xfrm>
            <a:off x="282697" y="90872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8C860-09EF-4EDC-AC45-D2E1B69D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5" y="3051054"/>
            <a:ext cx="3528391" cy="1007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9D8EE-A4FE-4A6C-8D57-B4846F18D078}"/>
              </a:ext>
            </a:extLst>
          </p:cNvPr>
          <p:cNvSpPr txBox="1"/>
          <p:nvPr/>
        </p:nvSpPr>
        <p:spPr>
          <a:xfrm>
            <a:off x="227860" y="2483683"/>
            <a:ext cx="4448175" cy="6315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 use</a:t>
            </a:r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non-keyword argument</a:t>
            </a:r>
            <a:endParaRPr lang="en-GB"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70615-35BF-451C-8D74-68E611A80172}"/>
              </a:ext>
            </a:extLst>
          </p:cNvPr>
          <p:cNvSpPr txBox="1"/>
          <p:nvPr/>
        </p:nvSpPr>
        <p:spPr>
          <a:xfrm>
            <a:off x="4515429" y="2806010"/>
            <a:ext cx="4331055" cy="6315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400" b="1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** use</a:t>
            </a:r>
            <a:r>
              <a:rPr lang="en-GB" sz="24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keyword argument</a:t>
            </a:r>
            <a:endParaRPr lang="en-GB" sz="24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9727B-18F2-41C9-9A36-A3398E00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287" y="3396334"/>
            <a:ext cx="4025999" cy="943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F26E1-D954-4C39-ADEF-0CCE69B0C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263" y="5373017"/>
            <a:ext cx="4448175" cy="1152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9884C3-8BC8-499E-B54F-4B9933591FD2}"/>
              </a:ext>
            </a:extLst>
          </p:cNvPr>
          <p:cNvSpPr/>
          <p:nvPr/>
        </p:nvSpPr>
        <p:spPr>
          <a:xfrm>
            <a:off x="454668" y="4626382"/>
            <a:ext cx="85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Both</a:t>
            </a:r>
            <a:endParaRPr lang="en-GB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C72E6C3-4B20-4BEB-A578-647205DBDB11}"/>
              </a:ext>
            </a:extLst>
          </p:cNvPr>
          <p:cNvSpPr/>
          <p:nvPr/>
        </p:nvSpPr>
        <p:spPr>
          <a:xfrm rot="16200000">
            <a:off x="3485513" y="4731312"/>
            <a:ext cx="288032" cy="995377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A63A7-CB72-4419-A825-A91C0B5764C5}"/>
              </a:ext>
            </a:extLst>
          </p:cNvPr>
          <p:cNvSpPr txBox="1"/>
          <p:nvPr/>
        </p:nvSpPr>
        <p:spPr>
          <a:xfrm>
            <a:off x="1632500" y="4581293"/>
            <a:ext cx="2882929" cy="6315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non-keywords passed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3F41B0E-8A74-47D3-A4C5-37FE8590BD2F}"/>
              </a:ext>
            </a:extLst>
          </p:cNvPr>
          <p:cNvSpPr/>
          <p:nvPr/>
        </p:nvSpPr>
        <p:spPr>
          <a:xfrm rot="16200000">
            <a:off x="5325563" y="4254369"/>
            <a:ext cx="298374" cy="193892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CDB02-4533-4259-9937-FE8AFA8FBADA}"/>
              </a:ext>
            </a:extLst>
          </p:cNvPr>
          <p:cNvSpPr txBox="1"/>
          <p:nvPr/>
        </p:nvSpPr>
        <p:spPr>
          <a:xfrm>
            <a:off x="4726723" y="4696278"/>
            <a:ext cx="2784779" cy="4682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keywords passed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6F3FE7-E1B8-4678-8BD9-54B7F16CC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87" y="1366507"/>
            <a:ext cx="4191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15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E2F19F-0B90-45BD-80A6-A87969270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528" y="1317296"/>
            <a:ext cx="8280920" cy="1175600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a small anonymous function</a:t>
            </a:r>
          </a:p>
          <a:p>
            <a:pPr marL="342900" indent="-342900">
              <a:buFontTx/>
              <a:buChar char="-"/>
            </a:pPr>
            <a:r>
              <a:rPr lang="en-GB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Syntax</a:t>
            </a:r>
            <a:r>
              <a:rPr lang="en-GB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 </a:t>
            </a:r>
            <a:r>
              <a:rPr lang="en-GB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lambda arguments : </a:t>
            </a:r>
            <a:r>
              <a:rPr lang="en-GB" i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</a:t>
            </a:r>
          </a:p>
          <a:p>
            <a:pPr marL="342900" indent="-342900">
              <a:buFontTx/>
              <a:buChar char="-"/>
            </a:pPr>
            <a:r>
              <a:rPr lang="en-US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take any number of arguments, but can only have one </a:t>
            </a:r>
            <a:br>
              <a:rPr lang="en-US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</a:br>
            <a:r>
              <a:rPr lang="en-US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expression</a:t>
            </a:r>
            <a:endParaRPr lang="en-GB" i="1" spc="-120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352CF-9A8F-4F1F-87B7-05D958875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528" y="722140"/>
            <a:ext cx="8208912" cy="460648"/>
          </a:xfrm>
        </p:spPr>
        <p:txBody>
          <a:bodyPr/>
          <a:lstStyle/>
          <a:p>
            <a:r>
              <a:rPr lang="en-GB" sz="2800" dirty="0">
                <a:latin typeface="Cambria" panose="02040503050406030204" pitchFamily="18" charset="0"/>
                <a:ea typeface="Cambria" panose="02040503050406030204" pitchFamily="18" charset="0"/>
              </a:rPr>
              <a:t>Python Lambda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B48D6604-B232-40E8-B4D2-B24D05C6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03302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A517B-0023-4185-9060-B1790DED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26" y="836283"/>
            <a:ext cx="2905125" cy="962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1EC66C-614D-4113-889D-1D328C0DA81D}"/>
              </a:ext>
            </a:extLst>
          </p:cNvPr>
          <p:cNvSpPr/>
          <p:nvPr/>
        </p:nvSpPr>
        <p:spPr>
          <a:xfrm>
            <a:off x="251520" y="3509897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    Can take any number of arguments, but can only have one</a:t>
            </a:r>
            <a:b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</a:br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0F2AE-F9CD-4783-A449-73A4D381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191" y="2646931"/>
            <a:ext cx="3943350" cy="830997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BC67B8D3-0A14-412D-91FA-729955E1221F}"/>
              </a:ext>
            </a:extLst>
          </p:cNvPr>
          <p:cNvSpPr/>
          <p:nvPr/>
        </p:nvSpPr>
        <p:spPr>
          <a:xfrm>
            <a:off x="2187191" y="4055051"/>
            <a:ext cx="3672408" cy="2674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C9C1E3-85EE-41AE-B75F-ABD81250CAD6}"/>
              </a:ext>
            </a:extLst>
          </p:cNvPr>
          <p:cNvGrpSpPr/>
          <p:nvPr/>
        </p:nvGrpSpPr>
        <p:grpSpPr>
          <a:xfrm>
            <a:off x="5819724" y="4055051"/>
            <a:ext cx="2069129" cy="631573"/>
            <a:chOff x="5819724" y="4055051"/>
            <a:chExt cx="2069129" cy="631573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DB79CC2-BAE5-48F8-A5CB-81BE6AA12D72}"/>
                </a:ext>
              </a:extLst>
            </p:cNvPr>
            <p:cNvSpPr/>
            <p:nvPr/>
          </p:nvSpPr>
          <p:spPr>
            <a:xfrm>
              <a:off x="5819724" y="4171804"/>
              <a:ext cx="294399" cy="484648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F918A-0EAB-4C8B-AA31-A7D95B59477B}"/>
                </a:ext>
              </a:extLst>
            </p:cNvPr>
            <p:cNvSpPr txBox="1"/>
            <p:nvPr/>
          </p:nvSpPr>
          <p:spPr>
            <a:xfrm>
              <a:off x="6114123" y="4055051"/>
              <a:ext cx="1774730" cy="63157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GB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lambda way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7789D-799F-4F86-9018-CD8E45CFDA52}"/>
              </a:ext>
            </a:extLst>
          </p:cNvPr>
          <p:cNvGrpSpPr/>
          <p:nvPr/>
        </p:nvGrpSpPr>
        <p:grpSpPr>
          <a:xfrm>
            <a:off x="5819724" y="5567422"/>
            <a:ext cx="2069129" cy="741898"/>
            <a:chOff x="5819724" y="4171804"/>
            <a:chExt cx="2069129" cy="741898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F14031D0-9D75-45AD-9D17-818B0A270B81}"/>
                </a:ext>
              </a:extLst>
            </p:cNvPr>
            <p:cNvSpPr/>
            <p:nvPr/>
          </p:nvSpPr>
          <p:spPr>
            <a:xfrm>
              <a:off x="5819724" y="4171804"/>
              <a:ext cx="294399" cy="741898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D02041-5035-44B5-B404-7E05EED947CE}"/>
                </a:ext>
              </a:extLst>
            </p:cNvPr>
            <p:cNvSpPr txBox="1"/>
            <p:nvPr/>
          </p:nvSpPr>
          <p:spPr>
            <a:xfrm>
              <a:off x="6114123" y="4203773"/>
              <a:ext cx="1774730" cy="63157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92500"/>
            </a:bodyPr>
            <a:lstStyle/>
            <a:p>
              <a:r>
                <a:rPr lang="en-GB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function 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8096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1880" y="1916832"/>
            <a:ext cx="3096344" cy="1872208"/>
          </a:xfrm>
        </p:spPr>
        <p:txBody>
          <a:bodyPr>
            <a:noAutofit/>
          </a:bodyPr>
          <a:lstStyle/>
          <a:p>
            <a:r>
              <a:rPr lang="en-GB" sz="4000" spc="-11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GB" sz="4000" spc="-21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GB" sz="4000" spc="-36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GB" sz="4000" spc="-36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GB" sz="4000" spc="-20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GB" sz="4000" spc="-27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GB" sz="4000" spc="-25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en-GB" sz="4000" spc="-24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GB" sz="4000" spc="-14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98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611560" y="908720"/>
            <a:ext cx="785921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US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</a:t>
            </a:r>
            <a:endParaRPr lang="en-US"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Facilitate </a:t>
            </a:r>
            <a:r>
              <a:rPr lang="en-US"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proceeding 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through </a:t>
            </a:r>
            <a:r>
              <a:rPr lang="en-US"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dataset </a:t>
            </a:r>
            <a:r>
              <a:rPr lang="en-US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lang="en-US" sz="2400" spc="-2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repeating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>
              <a:lnSpc>
                <a:spcPct val="100000"/>
              </a:lnSpc>
            </a:pPr>
            <a:r>
              <a:rPr lang="en-US"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similar</a:t>
            </a:r>
            <a:r>
              <a:rPr lang="en-US"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calculations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400" spc="-1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One</a:t>
            </a:r>
            <a:r>
              <a:rPr lang="en-US"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task</a:t>
            </a:r>
            <a:r>
              <a:rPr lang="en-US"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–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</a:t>
            </a:r>
            <a:r>
              <a:rPr lang="en-US"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“next”</a:t>
            </a:r>
            <a:r>
              <a:rPr lang="en-US"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item</a:t>
            </a:r>
            <a:r>
              <a:rPr lang="en-US"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lang="en-US" sz="2400" spc="-50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iterable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0EFEA75-B557-4025-96BD-C835168DA224}"/>
              </a:ext>
            </a:extLst>
          </p:cNvPr>
          <p:cNvSpPr/>
          <p:nvPr/>
        </p:nvSpPr>
        <p:spPr>
          <a:xfrm>
            <a:off x="1979712" y="2632269"/>
            <a:ext cx="3672408" cy="1200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E8867-423D-495C-9D5B-D3F4CBF79417}"/>
              </a:ext>
            </a:extLst>
          </p:cNvPr>
          <p:cNvSpPr/>
          <p:nvPr/>
        </p:nvSpPr>
        <p:spPr>
          <a:xfrm>
            <a:off x="755576" y="4021749"/>
            <a:ext cx="7859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The end=' ' is just to say that you want a space after the end of the statement (i.e. after each value) instead of a new line character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358A8-0145-4C5C-B9F4-953925A5A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819" y="5276167"/>
            <a:ext cx="2448272" cy="813876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EF214D6D-ADCC-4E48-851F-FF920CE9547D}"/>
              </a:ext>
            </a:extLst>
          </p:cNvPr>
          <p:cNvSpPr/>
          <p:nvPr/>
        </p:nvSpPr>
        <p:spPr>
          <a:xfrm>
            <a:off x="4361148" y="5295760"/>
            <a:ext cx="3456384" cy="773071"/>
          </a:xfrm>
          <a:prstGeom prst="lef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Value separated by commas in this case</a:t>
            </a:r>
          </a:p>
        </p:txBody>
      </p:sp>
    </p:spTree>
    <p:extLst>
      <p:ext uri="{BB962C8B-B14F-4D97-AF65-F5344CB8AC3E}">
        <p14:creationId xmlns:p14="http://schemas.microsoft.com/office/powerpoint/2010/main" val="56531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806BE-B0BE-4C5C-8C4C-904ED548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34" y="1336800"/>
            <a:ext cx="7859216" cy="4280875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C5A2A30-60FA-431A-95E5-83EC5832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260648"/>
            <a:ext cx="8219256" cy="56207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Anaconda</a:t>
            </a:r>
            <a:endParaRPr lang="en-GB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D1C1A-AAC6-4C67-9AA2-7123B52C43CE}"/>
              </a:ext>
            </a:extLst>
          </p:cNvPr>
          <p:cNvSpPr/>
          <p:nvPr/>
        </p:nvSpPr>
        <p:spPr>
          <a:xfrm>
            <a:off x="313184" y="879706"/>
            <a:ext cx="247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Learning materials</a:t>
            </a:r>
            <a:endParaRPr lang="en-GB" sz="2000" b="1" dirty="0">
              <a:solidFill>
                <a:srgbClr val="BBA4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539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8984E94-1447-4A9A-9119-39C6E3C9B69B}"/>
              </a:ext>
            </a:extLst>
          </p:cNvPr>
          <p:cNvSpPr txBox="1"/>
          <p:nvPr/>
        </p:nvSpPr>
        <p:spPr>
          <a:xfrm>
            <a:off x="381889" y="955817"/>
            <a:ext cx="2965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Iterating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</a:t>
            </a:r>
            <a:r>
              <a:rPr lang="en-GB"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D7FA3F9-7608-4E7F-B197-BE0FB173D4CB}"/>
              </a:ext>
            </a:extLst>
          </p:cNvPr>
          <p:cNvSpPr txBox="1"/>
          <p:nvPr/>
        </p:nvSpPr>
        <p:spPr>
          <a:xfrm>
            <a:off x="381889" y="2291193"/>
            <a:ext cx="8219256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writing </a:t>
            </a:r>
            <a:r>
              <a:rPr lang="en-GB"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i="1" spc="-16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for </a:t>
            </a:r>
            <a:r>
              <a:rPr sz="2400" b="1" i="1" spc="-13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[value] </a:t>
            </a: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in</a:t>
            </a:r>
            <a:r>
              <a:rPr lang="en-GB" sz="2400" spc="-13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b="1" i="1" spc="-13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b="1" i="1" spc="-15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[list]</a:t>
            </a:r>
            <a:r>
              <a:rPr sz="2400" b="1" spc="-15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 </a:t>
            </a:r>
            <a:r>
              <a:rPr lang="en-GB" sz="2400" b="1" spc="-15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r>
              <a:rPr lang="en-GB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interpreter </a:t>
            </a:r>
            <a:r>
              <a:rPr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checks </a:t>
            </a:r>
            <a:r>
              <a:rPr lang="en-GB" sz="24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whether </a:t>
            </a:r>
            <a:r>
              <a:rPr sz="2400" spc="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z="2400" spc="-1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has </a:t>
            </a:r>
            <a:r>
              <a:rPr lang="en-GB" sz="2400" spc="-1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lang="en-GB" sz="2400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i="1" spc="-1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iterator</a:t>
            </a:r>
            <a:r>
              <a:rPr sz="2400" i="1" spc="-4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400" i="1" spc="-4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   </a:t>
            </a:r>
            <a:r>
              <a:rPr sz="2400" spc="-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interface</a:t>
            </a:r>
            <a:endParaRPr sz="24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checked </a:t>
            </a:r>
            <a:r>
              <a:rPr lang="en-GB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yourself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D701302-3208-4856-99A2-87ABE7BB3CD0}"/>
              </a:ext>
            </a:extLst>
          </p:cNvPr>
          <p:cNvSpPr/>
          <p:nvPr/>
        </p:nvSpPr>
        <p:spPr>
          <a:xfrm>
            <a:off x="3131840" y="926340"/>
            <a:ext cx="3199994" cy="1146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A9EFA18-59FA-47D9-B35E-256DBB209393}"/>
              </a:ext>
            </a:extLst>
          </p:cNvPr>
          <p:cNvSpPr/>
          <p:nvPr/>
        </p:nvSpPr>
        <p:spPr>
          <a:xfrm>
            <a:off x="4761266" y="3172104"/>
            <a:ext cx="3722840" cy="633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5E914A-360F-4977-8354-356515E806DB}"/>
              </a:ext>
            </a:extLst>
          </p:cNvPr>
          <p:cNvGrpSpPr/>
          <p:nvPr/>
        </p:nvGrpSpPr>
        <p:grpSpPr>
          <a:xfrm>
            <a:off x="1318427" y="3933056"/>
            <a:ext cx="3457575" cy="1276350"/>
            <a:chOff x="2555776" y="4451224"/>
            <a:chExt cx="3457575" cy="12763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00F954-1098-41D6-9AA8-9D7093FD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776" y="4451224"/>
              <a:ext cx="3457575" cy="1276350"/>
            </a:xfrm>
            <a:prstGeom prst="rect">
              <a:avLst/>
            </a:prstGeom>
          </p:spPr>
        </p:pic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4043E4B6-3501-45BB-B127-E38EC68C69AB}"/>
                </a:ext>
              </a:extLst>
            </p:cNvPr>
            <p:cNvSpPr/>
            <p:nvPr/>
          </p:nvSpPr>
          <p:spPr>
            <a:xfrm>
              <a:off x="4248559" y="4957428"/>
              <a:ext cx="72008" cy="446639"/>
            </a:xfrm>
            <a:prstGeom prst="upArrow">
              <a:avLst/>
            </a:prstGeom>
            <a:solidFill>
              <a:srgbClr val="451FE7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828B56D-9524-4DE2-A8E2-C848C468657E}"/>
                </a:ext>
              </a:extLst>
            </p:cNvPr>
            <p:cNvSpPr/>
            <p:nvPr/>
          </p:nvSpPr>
          <p:spPr>
            <a:xfrm>
              <a:off x="4659829" y="4957427"/>
              <a:ext cx="72008" cy="446639"/>
            </a:xfrm>
            <a:prstGeom prst="upArrow">
              <a:avLst/>
            </a:prstGeom>
            <a:solidFill>
              <a:srgbClr val="451FE7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975A6561-7149-48AB-8FB8-C474063ADB94}"/>
                </a:ext>
              </a:extLst>
            </p:cNvPr>
            <p:cNvSpPr/>
            <p:nvPr/>
          </p:nvSpPr>
          <p:spPr>
            <a:xfrm>
              <a:off x="5020217" y="4957427"/>
              <a:ext cx="72008" cy="446639"/>
            </a:xfrm>
            <a:prstGeom prst="upArrow">
              <a:avLst/>
            </a:prstGeom>
            <a:solidFill>
              <a:srgbClr val="451FE7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3A25A5CE-804F-443B-B9FC-3BB76DD7C581}"/>
                </a:ext>
              </a:extLst>
            </p:cNvPr>
            <p:cNvSpPr/>
            <p:nvPr/>
          </p:nvSpPr>
          <p:spPr>
            <a:xfrm>
              <a:off x="5370375" y="4950397"/>
              <a:ext cx="72008" cy="446639"/>
            </a:xfrm>
            <a:prstGeom prst="upArrow">
              <a:avLst/>
            </a:prstGeom>
            <a:solidFill>
              <a:srgbClr val="451FE7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E95DC20F-44AD-4C67-8B31-E9408C965D47}"/>
                </a:ext>
              </a:extLst>
            </p:cNvPr>
            <p:cNvSpPr/>
            <p:nvPr/>
          </p:nvSpPr>
          <p:spPr>
            <a:xfrm>
              <a:off x="5745641" y="4957427"/>
              <a:ext cx="72008" cy="446639"/>
            </a:xfrm>
            <a:prstGeom prst="upArrow">
              <a:avLst/>
            </a:prstGeom>
            <a:solidFill>
              <a:srgbClr val="451FE7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39967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882493-88C5-4A0F-A7E0-F092E50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0" y="233452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Note on range ( ) function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E2B33-61C9-48B8-845C-43D774D677EA}"/>
              </a:ext>
            </a:extLst>
          </p:cNvPr>
          <p:cNvGrpSpPr/>
          <p:nvPr/>
        </p:nvGrpSpPr>
        <p:grpSpPr>
          <a:xfrm>
            <a:off x="3563889" y="2484323"/>
            <a:ext cx="5472608" cy="3988162"/>
            <a:chOff x="473523" y="1700338"/>
            <a:chExt cx="5759833" cy="3988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7D6B37-CFAF-4AC7-B2A6-F54A9286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523" y="1700338"/>
              <a:ext cx="3666429" cy="39168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FC4C5-E4B2-4C2C-A008-D15F48EF7881}"/>
                </a:ext>
              </a:extLst>
            </p:cNvPr>
            <p:cNvSpPr txBox="1"/>
            <p:nvPr/>
          </p:nvSpPr>
          <p:spPr>
            <a:xfrm>
              <a:off x="4080520" y="3136179"/>
              <a:ext cx="1440160" cy="56207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GB" sz="2000" b="1" dirty="0">
                  <a:solidFill>
                    <a:srgbClr val="451FE7"/>
                  </a:solidFill>
                </a:rPr>
                <a:t>0 to 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2C544-6165-4B78-9674-687A3AFCC3A0}"/>
                </a:ext>
              </a:extLst>
            </p:cNvPr>
            <p:cNvSpPr txBox="1"/>
            <p:nvPr/>
          </p:nvSpPr>
          <p:spPr>
            <a:xfrm>
              <a:off x="4139952" y="2073970"/>
              <a:ext cx="1440160" cy="56207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GB" sz="2000" b="1" dirty="0">
                  <a:solidFill>
                    <a:srgbClr val="451FE7"/>
                  </a:solidFill>
                </a:rPr>
                <a:t>0 to 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040940-5179-4D39-89D0-56A47F755CE9}"/>
                </a:ext>
              </a:extLst>
            </p:cNvPr>
            <p:cNvSpPr txBox="1"/>
            <p:nvPr/>
          </p:nvSpPr>
          <p:spPr>
            <a:xfrm>
              <a:off x="4126071" y="4221957"/>
              <a:ext cx="1661356" cy="56207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GB" sz="2000" b="1" dirty="0">
                  <a:solidFill>
                    <a:srgbClr val="451FE7"/>
                  </a:solidFill>
                </a:rPr>
                <a:t>1 to 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7C175-D5C7-4222-9366-C23E48027143}"/>
                </a:ext>
              </a:extLst>
            </p:cNvPr>
            <p:cNvSpPr txBox="1"/>
            <p:nvPr/>
          </p:nvSpPr>
          <p:spPr>
            <a:xfrm>
              <a:off x="4283968" y="5126426"/>
              <a:ext cx="1949388" cy="56207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GB" sz="2000" b="1" dirty="0">
                  <a:solidFill>
                    <a:srgbClr val="451FE7"/>
                  </a:solidFill>
                </a:rPr>
                <a:t>0 to 10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1968B4-CA2A-40F0-8CC0-B656938FDFF1}"/>
              </a:ext>
            </a:extLst>
          </p:cNvPr>
          <p:cNvSpPr txBox="1"/>
          <p:nvPr/>
        </p:nvSpPr>
        <p:spPr>
          <a:xfrm>
            <a:off x="166581" y="825325"/>
            <a:ext cx="86868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Returns a sequence of numbers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Starting from 0 by default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Increments by 1 (by default)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Stops before a specified number</a:t>
            </a:r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58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733970-896F-4DCF-8B0A-749CB3888D54}"/>
              </a:ext>
            </a:extLst>
          </p:cNvPr>
          <p:cNvSpPr txBox="1"/>
          <p:nvPr/>
        </p:nvSpPr>
        <p:spPr>
          <a:xfrm>
            <a:off x="251520" y="260648"/>
            <a:ext cx="540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 on range ( ) function</a:t>
            </a:r>
            <a:endParaRPr lang="en-GB" sz="3200" b="1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FD86F-CDF4-4C54-91B1-E85C8E472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0126"/>
            <a:ext cx="2638425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2CAFC-2F38-4200-BDC7-C810C59D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52736"/>
            <a:ext cx="2686050" cy="9525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ED4A2E96-6C37-4AEF-8F81-35AA012F3473}"/>
              </a:ext>
            </a:extLst>
          </p:cNvPr>
          <p:cNvSpPr/>
          <p:nvPr/>
        </p:nvSpPr>
        <p:spPr>
          <a:xfrm rot="5400000">
            <a:off x="5031283" y="1038571"/>
            <a:ext cx="648072" cy="26533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D7EC5D2-BBCF-4B83-823D-285B5190249E}"/>
              </a:ext>
            </a:extLst>
          </p:cNvPr>
          <p:cNvSpPr/>
          <p:nvPr/>
        </p:nvSpPr>
        <p:spPr>
          <a:xfrm rot="5400000">
            <a:off x="1546769" y="1149720"/>
            <a:ext cx="648072" cy="26143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006CC-A310-4C7D-97DF-B9758DAB9D46}"/>
              </a:ext>
            </a:extLst>
          </p:cNvPr>
          <p:cNvSpPr txBox="1"/>
          <p:nvPr/>
        </p:nvSpPr>
        <p:spPr>
          <a:xfrm>
            <a:off x="323528" y="2707356"/>
            <a:ext cx="3384376" cy="8640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In this case just the range function with arguments passed is printed and not the actual sequence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64340-0130-4378-BF02-6852C6BA51D6}"/>
              </a:ext>
            </a:extLst>
          </p:cNvPr>
          <p:cNvSpPr txBox="1"/>
          <p:nvPr/>
        </p:nvSpPr>
        <p:spPr>
          <a:xfrm>
            <a:off x="4167528" y="2564904"/>
            <a:ext cx="4672187" cy="8640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When * is used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the sequence get </a:t>
            </a:r>
            <a:r>
              <a:rPr lang="en-GB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expanded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 and passed element by element to the print function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1AEFE-2939-4D98-9FA6-3DF9A266C37F}"/>
              </a:ext>
            </a:extLst>
          </p:cNvPr>
          <p:cNvSpPr txBox="1"/>
          <p:nvPr/>
        </p:nvSpPr>
        <p:spPr>
          <a:xfrm>
            <a:off x="589806" y="3792613"/>
            <a:ext cx="5040560" cy="42177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NOTE: </a:t>
            </a:r>
            <a:r>
              <a:rPr lang="en-GB" sz="2800" b="1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GB" sz="24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expand the arguments as sequence</a:t>
            </a:r>
          </a:p>
        </p:txBody>
      </p:sp>
    </p:spTree>
    <p:extLst>
      <p:ext uri="{BB962C8B-B14F-4D97-AF65-F5344CB8AC3E}">
        <p14:creationId xmlns:p14="http://schemas.microsoft.com/office/powerpoint/2010/main" val="2237474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F2FFF875-9666-4C53-84A5-CE5E13A4BF07}"/>
              </a:ext>
            </a:extLst>
          </p:cNvPr>
          <p:cNvSpPr txBox="1"/>
          <p:nvPr/>
        </p:nvSpPr>
        <p:spPr>
          <a:xfrm>
            <a:off x="323528" y="1069326"/>
            <a:ext cx="8642172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7117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iterator </a:t>
            </a:r>
            <a:r>
              <a:rPr sz="2200" b="1" spc="-1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object </a:t>
            </a:r>
            <a:r>
              <a:rPr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provides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 </a:t>
            </a:r>
            <a:r>
              <a:rPr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functionality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required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by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i="1" spc="-10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lang="en-GB" sz="22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loop</a:t>
            </a:r>
            <a:endParaRPr lang="en-GB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55600" marR="47117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2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container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providing </a:t>
            </a:r>
            <a:r>
              <a:rPr sz="2200" spc="-17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 </a:t>
            </a:r>
            <a:r>
              <a:rPr sz="2200" spc="1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200" spc="-25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200" spc="-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next </a:t>
            </a:r>
            <a:r>
              <a:rPr sz="2200" spc="-4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</a:t>
            </a:r>
            <a:r>
              <a:rPr sz="2200" b="1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sz="2200" b="1" spc="-65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valid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)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using </a:t>
            </a:r>
            <a:r>
              <a:rPr sz="22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lang="en-GB" sz="22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3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13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next(</a:t>
            </a:r>
            <a:r>
              <a:rPr lang="en-GB" sz="2200" b="1" spc="-13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200" b="1" spc="-135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)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460EFA4F-DF58-430B-BE54-34C8CFCA2084}"/>
              </a:ext>
            </a:extLst>
          </p:cNvPr>
          <p:cNvSpPr/>
          <p:nvPr/>
        </p:nvSpPr>
        <p:spPr>
          <a:xfrm>
            <a:off x="718574" y="2389055"/>
            <a:ext cx="2736304" cy="23620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4D28273-E547-44D4-8EDD-072A4389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4" y="292954"/>
            <a:ext cx="8219256" cy="562074"/>
          </a:xfrm>
        </p:spPr>
        <p:txBody>
          <a:bodyPr/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18B6167-5C76-426A-9281-981A131615D5}"/>
              </a:ext>
            </a:extLst>
          </p:cNvPr>
          <p:cNvSpPr/>
          <p:nvPr/>
        </p:nvSpPr>
        <p:spPr>
          <a:xfrm>
            <a:off x="4544082" y="2166159"/>
            <a:ext cx="2413575" cy="72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7EBAE079-FB29-40A5-BFA0-BC8C7A07A18D}"/>
              </a:ext>
            </a:extLst>
          </p:cNvPr>
          <p:cNvSpPr/>
          <p:nvPr/>
        </p:nvSpPr>
        <p:spPr>
          <a:xfrm>
            <a:off x="5544111" y="3019562"/>
            <a:ext cx="216022" cy="5040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D7CF8-D536-4227-AE61-8E805243815E}"/>
              </a:ext>
            </a:extLst>
          </p:cNvPr>
          <p:cNvSpPr txBox="1"/>
          <p:nvPr/>
        </p:nvSpPr>
        <p:spPr>
          <a:xfrm>
            <a:off x="4293572" y="3523618"/>
            <a:ext cx="3590796" cy="148955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So if you do this, </a:t>
            </a:r>
            <a:r>
              <a:rPr lang="en-GB" sz="2400" i="1" dirty="0">
                <a:solidFill>
                  <a:srgbClr val="005C7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internally calls the next() and check if more values is there, it will retrieve</a:t>
            </a:r>
          </a:p>
        </p:txBody>
      </p:sp>
    </p:spTree>
    <p:extLst>
      <p:ext uri="{BB962C8B-B14F-4D97-AF65-F5344CB8AC3E}">
        <p14:creationId xmlns:p14="http://schemas.microsoft.com/office/powerpoint/2010/main" val="5057596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431540" y="854007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US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Why is this useful?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0F7214-D520-4C9E-902B-DDBBDB68D55A}"/>
              </a:ext>
            </a:extLst>
          </p:cNvPr>
          <p:cNvSpPr/>
          <p:nvPr/>
        </p:nvSpPr>
        <p:spPr>
          <a:xfrm>
            <a:off x="431540" y="1367336"/>
            <a:ext cx="8518822" cy="1264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400" spc="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</a:t>
            </a:r>
            <a:r>
              <a:rPr lang="en-US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allows</a:t>
            </a:r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u="sng" spc="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US" sz="2400" u="sng" spc="-13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u="sng" spc="-1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treat</a:t>
            </a:r>
            <a:r>
              <a:rPr lang="en-US" sz="2400" u="sng" spc="-13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u="sng" spc="-8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things</a:t>
            </a:r>
            <a:r>
              <a:rPr lang="en-US" sz="2400" u="sng" spc="-12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u="sng" spc="-22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lang="en-US" sz="2400" spc="-13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b="1" spc="-8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</a:t>
            </a:r>
            <a:r>
              <a:rPr lang="en-US"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when</a:t>
            </a:r>
            <a:r>
              <a:rPr lang="en-US" sz="2400"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they</a:t>
            </a:r>
            <a:r>
              <a:rPr lang="en-US"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are</a:t>
            </a:r>
            <a:r>
              <a:rPr lang="en-US" sz="2400" spc="-1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a</a:t>
            </a:r>
            <a: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ctually   </a:t>
            </a:r>
            <a:b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</a:br>
            <a:r>
              <a:rPr lang="en-US"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</a:t>
            </a:r>
            <a:r>
              <a:rPr lang="en-US"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 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(e.g.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2400" i="1" spc="-8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range </a:t>
            </a:r>
            <a:r>
              <a:rPr lang="en-US" sz="24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800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lang="en-US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2400" i="1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range</a:t>
            </a:r>
            <a:r>
              <a:rPr lang="en-US" sz="24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 )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lang="en-US"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returns </a:t>
            </a:r>
            <a:r>
              <a:rPr lang="en-US"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US"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range</a:t>
            </a:r>
            <a:r>
              <a:rPr lang="en-US" sz="2400"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D0DEA34-0A73-4B47-8715-0E2DFD0028F4}"/>
              </a:ext>
            </a:extLst>
          </p:cNvPr>
          <p:cNvSpPr txBox="1"/>
          <p:nvPr/>
        </p:nvSpPr>
        <p:spPr>
          <a:xfrm>
            <a:off x="518307" y="3247401"/>
            <a:ext cx="686200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Like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list,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i="1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range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object </a:t>
            </a:r>
            <a:r>
              <a:rPr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exposes </a:t>
            </a:r>
            <a:r>
              <a:rPr lang="en-GB" sz="24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A9C7603-3BAA-463D-9A4E-0CB9D5C9EB03}"/>
              </a:ext>
            </a:extLst>
          </p:cNvPr>
          <p:cNvSpPr txBox="1"/>
          <p:nvPr/>
        </p:nvSpPr>
        <p:spPr>
          <a:xfrm>
            <a:off x="606973" y="4462381"/>
            <a:ext cx="56932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So </a:t>
            </a:r>
            <a:r>
              <a:rPr lang="en-GB" sz="24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4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treat </a:t>
            </a:r>
            <a:r>
              <a:rPr sz="2400" spc="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</a:t>
            </a:r>
            <a:r>
              <a:rPr lang="en-GB"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if </a:t>
            </a:r>
            <a:r>
              <a:rPr sz="2400" spc="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</a:t>
            </a:r>
            <a:r>
              <a:rPr sz="2400" spc="-2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</a:t>
            </a:r>
            <a:r>
              <a:rPr lang="en-GB" sz="24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1593B468-8AA6-4DAB-A438-5313E24F01C8}"/>
              </a:ext>
            </a:extLst>
          </p:cNvPr>
          <p:cNvSpPr/>
          <p:nvPr/>
        </p:nvSpPr>
        <p:spPr>
          <a:xfrm>
            <a:off x="1837199" y="2573435"/>
            <a:ext cx="1199388" cy="6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1AE7FB5-3721-4011-AAAA-CAD62D513E93}"/>
              </a:ext>
            </a:extLst>
          </p:cNvPr>
          <p:cNvSpPr/>
          <p:nvPr/>
        </p:nvSpPr>
        <p:spPr>
          <a:xfrm>
            <a:off x="1760449" y="3741490"/>
            <a:ext cx="3076956" cy="60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A30E94D-08AB-4371-AE76-01119789698E}"/>
              </a:ext>
            </a:extLst>
          </p:cNvPr>
          <p:cNvSpPr/>
          <p:nvPr/>
        </p:nvSpPr>
        <p:spPr>
          <a:xfrm>
            <a:off x="2270227" y="4984511"/>
            <a:ext cx="2057400" cy="809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3956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7F1047-8897-4B97-A8BD-BCA39D93BA73}"/>
              </a:ext>
            </a:extLst>
          </p:cNvPr>
          <p:cNvSpPr/>
          <p:nvPr/>
        </p:nvSpPr>
        <p:spPr>
          <a:xfrm>
            <a:off x="431540" y="822722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US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Why is this useful?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86B43-7197-443C-B1C7-C46D590A3628}"/>
              </a:ext>
            </a:extLst>
          </p:cNvPr>
          <p:cNvSpPr/>
          <p:nvPr/>
        </p:nvSpPr>
        <p:spPr>
          <a:xfrm>
            <a:off x="431540" y="1337331"/>
            <a:ext cx="80392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000" lvl="1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lang="en-US" sz="2200" b="1" spc="-20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The  </a:t>
            </a:r>
            <a:r>
              <a:rPr lang="en-US" sz="2200" b="1" spc="-13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full </a:t>
            </a:r>
            <a:r>
              <a:rPr lang="en-US" sz="2200" b="1" spc="-12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list </a:t>
            </a:r>
            <a:r>
              <a:rPr lang="en-US" sz="2200" b="1" spc="-10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is </a:t>
            </a:r>
            <a:r>
              <a:rPr lang="en-US" sz="2200" b="1" u="sng" spc="-16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never </a:t>
            </a:r>
            <a:r>
              <a:rPr lang="en-US" sz="2200" b="1" u="sng" spc="-15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explicitly</a:t>
            </a:r>
            <a:r>
              <a:rPr lang="en-US" sz="2200" b="1" u="sng" spc="-40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lang="en-US" sz="2200" b="1" u="sng" spc="-17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created</a:t>
            </a:r>
            <a:endParaRPr lang="en-US" sz="2200" u="sng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540000" marR="508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2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lang="en-US"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very </a:t>
            </a:r>
            <a:r>
              <a:rPr lang="en-US" sz="22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memory </a:t>
            </a:r>
            <a:r>
              <a:rPr lang="en-US"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efficient, </a:t>
            </a:r>
            <a:r>
              <a:rPr lang="en-US" sz="2200" spc="-2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 </a:t>
            </a:r>
            <a:r>
              <a:rPr lang="en-US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large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lists </a:t>
            </a:r>
            <a:r>
              <a:rPr lang="en-US" sz="22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could </a:t>
            </a:r>
            <a:r>
              <a:rPr lang="en-US"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take</a:t>
            </a:r>
            <a:r>
              <a:rPr lang="en-US" sz="2200" spc="-3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up </a:t>
            </a:r>
            <a:r>
              <a:rPr lang="en-US"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massive  </a:t>
            </a:r>
            <a:r>
              <a:rPr lang="en-US"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amounts </a:t>
            </a:r>
            <a:r>
              <a:rPr lang="en-US"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lang="en-US"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memory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US" sz="22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B2F3B5-C745-4C9F-9FD9-776AF57EE64E}"/>
              </a:ext>
            </a:extLst>
          </p:cNvPr>
          <p:cNvSpPr/>
          <p:nvPr/>
        </p:nvSpPr>
        <p:spPr>
          <a:xfrm>
            <a:off x="1548535" y="2543047"/>
            <a:ext cx="4225851" cy="1536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882E96D-0318-4267-977A-AB23DF1A0B69}"/>
              </a:ext>
            </a:extLst>
          </p:cNvPr>
          <p:cNvSpPr txBox="1"/>
          <p:nvPr/>
        </p:nvSpPr>
        <p:spPr>
          <a:xfrm>
            <a:off x="755576" y="4165342"/>
            <a:ext cx="6156325" cy="79508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 </a:t>
            </a:r>
            <a:r>
              <a:rPr lang="en-US" sz="2000" u="sng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also be infinite, with no end value</a:t>
            </a:r>
          </a:p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r>
              <a:rPr lang="en-GB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i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count </a:t>
            </a:r>
            <a:r>
              <a:rPr lang="en-GB" i="1" spc="-1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b="1" i="1" spc="-125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itertools</a:t>
            </a:r>
            <a:r>
              <a:rPr lang="en-GB" i="1" spc="-12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</a:t>
            </a:r>
            <a:r>
              <a:rPr i="1" spc="-4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library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A99444A9-ED54-44C3-9494-515817428F2E}"/>
              </a:ext>
            </a:extLst>
          </p:cNvPr>
          <p:cNvSpPr/>
          <p:nvPr/>
        </p:nvSpPr>
        <p:spPr>
          <a:xfrm>
            <a:off x="2411760" y="5132106"/>
            <a:ext cx="3361944" cy="14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7058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431540" y="766299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Useful Iterators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BA0006B-3A4A-4DB2-8D05-17A7EFC5EF97}"/>
              </a:ext>
            </a:extLst>
          </p:cNvPr>
          <p:cNvSpPr txBox="1"/>
          <p:nvPr/>
        </p:nvSpPr>
        <p:spPr>
          <a:xfrm>
            <a:off x="673862" y="1178485"/>
            <a:ext cx="5380355" cy="119904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710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sz="2400" b="1" spc="-8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enumerate</a:t>
            </a:r>
            <a:endParaRPr sz="2400" b="1" dirty="0">
              <a:solidFill>
                <a:srgbClr val="451FE7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228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Helps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keep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track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current</a:t>
            </a:r>
            <a:r>
              <a:rPr sz="2000" spc="-3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000" spc="-3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22800" lvl="1" indent="-342900">
              <a:spcBef>
                <a:spcPts val="48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Instead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6130C8-9A15-4493-B087-2808EC470F83}"/>
              </a:ext>
            </a:extLst>
          </p:cNvPr>
          <p:cNvSpPr txBox="1"/>
          <p:nvPr/>
        </p:nvSpPr>
        <p:spPr>
          <a:xfrm>
            <a:off x="938230" y="3817911"/>
            <a:ext cx="4789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enumerate </a:t>
            </a:r>
            <a:r>
              <a:rPr sz="20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makes </a:t>
            </a:r>
            <a:r>
              <a:rPr sz="20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this </a:t>
            </a:r>
            <a:r>
              <a:rPr sz="20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much </a:t>
            </a: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</a:t>
            </a:r>
            <a:r>
              <a:rPr sz="2000" spc="-1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elegant: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535A2-62BD-4B4D-89D3-18DFB0F2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09759"/>
            <a:ext cx="2667000" cy="135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36A6F-B274-45FD-855C-75E35BE1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125" y="4216815"/>
            <a:ext cx="3095625" cy="1323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CBB3E-4C30-47B7-B459-58F2872C9C89}"/>
              </a:ext>
            </a:extLst>
          </p:cNvPr>
          <p:cNvSpPr txBox="1"/>
          <p:nvPr/>
        </p:nvSpPr>
        <p:spPr>
          <a:xfrm>
            <a:off x="4338950" y="2349185"/>
            <a:ext cx="4265498" cy="10618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len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(animals)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returns 3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Then range(3) returns: [0, 1, 2]</a:t>
            </a:r>
          </a:p>
          <a:p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FD85B-8AB8-4F16-8ED1-F0B3399471DA}"/>
              </a:ext>
            </a:extLst>
          </p:cNvPr>
          <p:cNvSpPr txBox="1"/>
          <p:nvPr/>
        </p:nvSpPr>
        <p:spPr>
          <a:xfrm>
            <a:off x="3635896" y="4875453"/>
            <a:ext cx="3888432" cy="12162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GB" sz="240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Enumerate returns two values:</a:t>
            </a:r>
          </a:p>
          <a:p>
            <a:pPr>
              <a:spcBef>
                <a:spcPts val="600"/>
              </a:spcBef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  1. index</a:t>
            </a:r>
          </a:p>
          <a:p>
            <a:pPr>
              <a:spcBef>
                <a:spcPts val="600"/>
              </a:spcBef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  2. actual value in the list</a:t>
            </a:r>
          </a:p>
        </p:txBody>
      </p:sp>
    </p:spTree>
    <p:extLst>
      <p:ext uri="{BB962C8B-B14F-4D97-AF65-F5344CB8AC3E}">
        <p14:creationId xmlns:p14="http://schemas.microsoft.com/office/powerpoint/2010/main" val="4126063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68751DE-C86F-49D7-9BEC-F007757C87C9}"/>
              </a:ext>
            </a:extLst>
          </p:cNvPr>
          <p:cNvSpPr txBox="1"/>
          <p:nvPr/>
        </p:nvSpPr>
        <p:spPr>
          <a:xfrm>
            <a:off x="500220" y="1274188"/>
            <a:ext cx="6448044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sz="2400" b="1" spc="-11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zip</a:t>
            </a:r>
            <a:endParaRPr sz="2400" b="1" dirty="0">
              <a:solidFill>
                <a:srgbClr val="451FE7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442800" lvl="1" indent="-342900"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GB"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000" spc="-2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iterate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 </a:t>
            </a:r>
            <a:r>
              <a:rPr lang="en-GB"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b="1" spc="-10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multiple </a:t>
            </a:r>
            <a:r>
              <a:rPr sz="2000" b="1" spc="-9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lists</a:t>
            </a:r>
            <a:r>
              <a:rPr sz="2000" b="1" spc="-21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lang="en-GB" sz="2000" b="1" spc="-21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000" b="1" spc="-10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simultaneously</a:t>
            </a:r>
            <a:endParaRPr sz="2000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20B64DA-B964-4EE2-AD28-BD2D19666714}"/>
              </a:ext>
            </a:extLst>
          </p:cNvPr>
          <p:cNvSpPr txBox="1"/>
          <p:nvPr/>
        </p:nvSpPr>
        <p:spPr>
          <a:xfrm>
            <a:off x="536093" y="4199338"/>
            <a:ext cx="5688632" cy="105219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90"/>
              </a:spcBef>
              <a:tabLst>
                <a:tab pos="354965" algn="l"/>
                <a:tab pos="355600" algn="l"/>
              </a:tabLst>
            </a:pPr>
            <a:r>
              <a:rPr lang="en-GB" sz="2000" b="1" spc="-145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   </a:t>
            </a:r>
            <a:r>
              <a:rPr sz="20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NOTE:</a:t>
            </a:r>
            <a:endParaRPr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648000" lvl="1" indent="-216000">
              <a:lnSpc>
                <a:spcPct val="100000"/>
              </a:lnSpc>
              <a:spcBef>
                <a:spcPts val="440"/>
              </a:spcBef>
              <a:buChar char="•"/>
              <a:tabLst>
                <a:tab pos="812165" algn="l"/>
                <a:tab pos="812800" algn="l"/>
              </a:tabLst>
            </a:pPr>
            <a:r>
              <a:rPr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lang="en-GB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performed </a:t>
            </a:r>
            <a:r>
              <a:rPr spc="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with </a:t>
            </a:r>
            <a:r>
              <a:rPr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 </a:t>
            </a:r>
            <a:r>
              <a:rPr b="1" spc="-4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than </a:t>
            </a:r>
            <a:r>
              <a:rPr b="1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</a:t>
            </a:r>
            <a:r>
              <a:rPr b="1" spc="-17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iterables</a:t>
            </a:r>
            <a:endParaRPr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8000" lvl="1" indent="-216000">
              <a:lnSpc>
                <a:spcPct val="100000"/>
              </a:lnSpc>
              <a:spcBef>
                <a:spcPts val="434"/>
              </a:spcBef>
              <a:buChar char="•"/>
              <a:tabLst>
                <a:tab pos="812165" algn="l"/>
                <a:tab pos="812800" algn="l"/>
              </a:tabLst>
            </a:pPr>
            <a:r>
              <a:rPr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GB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shortest </a:t>
            </a:r>
            <a:r>
              <a:rPr lang="en-GB" b="1" spc="-5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45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iterable</a:t>
            </a:r>
            <a:r>
              <a:rPr lang="en-GB" b="1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determines </a:t>
            </a:r>
            <a:r>
              <a:rPr b="1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</a:t>
            </a:r>
            <a:r>
              <a:rPr b="1" spc="-1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b="1" spc="-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length</a:t>
            </a:r>
            <a:endParaRPr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DB11B2-5C01-4397-BDC2-E286E6DB09C5}"/>
              </a:ext>
            </a:extLst>
          </p:cNvPr>
          <p:cNvSpPr/>
          <p:nvPr/>
        </p:nvSpPr>
        <p:spPr>
          <a:xfrm>
            <a:off x="879926" y="2204864"/>
            <a:ext cx="6448044" cy="1890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464C1-1673-4962-8AEF-21DB0E77AECB}"/>
              </a:ext>
            </a:extLst>
          </p:cNvPr>
          <p:cNvSpPr/>
          <p:nvPr/>
        </p:nvSpPr>
        <p:spPr>
          <a:xfrm>
            <a:off x="272469" y="822722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Other Useful Iterators</a:t>
            </a:r>
          </a:p>
        </p:txBody>
      </p:sp>
    </p:spTree>
    <p:extLst>
      <p:ext uri="{BB962C8B-B14F-4D97-AF65-F5344CB8AC3E}">
        <p14:creationId xmlns:p14="http://schemas.microsoft.com/office/powerpoint/2010/main" val="3044101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2" y="132265"/>
            <a:ext cx="5760640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FC29D2C-1553-4BD7-8181-755A954C8D1F}"/>
              </a:ext>
            </a:extLst>
          </p:cNvPr>
          <p:cNvSpPr txBox="1"/>
          <p:nvPr/>
        </p:nvSpPr>
        <p:spPr>
          <a:xfrm>
            <a:off x="346351" y="600847"/>
            <a:ext cx="8233409" cy="2117246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spc="-114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</a:t>
            </a:r>
            <a:r>
              <a:rPr lang="en-GB" sz="24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map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Takes </a:t>
            </a:r>
            <a:r>
              <a:rPr lang="en-GB" sz="2200" spc="-25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lang="en-GB" sz="22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function,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applies </a:t>
            </a:r>
            <a:r>
              <a:rPr sz="2200" spc="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</a:t>
            </a:r>
            <a:r>
              <a:rPr lang="en-GB" sz="2200" spc="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spc="-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200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200" spc="-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200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2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</a:t>
            </a:r>
            <a:endParaRPr lang="en-GB" sz="2200" spc="-2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indent="-342900"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GB" sz="22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Therefore 2 arguments</a:t>
            </a:r>
            <a:r>
              <a:rPr lang="en-GB" sz="22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 </a:t>
            </a:r>
          </a:p>
          <a:p>
            <a:pPr marL="299085"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2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</a:t>
            </a:r>
            <a:r>
              <a:rPr lang="en-GB" sz="20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- function </a:t>
            </a:r>
            <a:r>
              <a:rPr lang="en-GB" sz="2000" spc="-2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that needs </a:t>
            </a:r>
            <a:r>
              <a:rPr lang="en-GB" sz="20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be applied</a:t>
            </a:r>
          </a:p>
          <a:p>
            <a:pPr marL="299085"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lang="en-GB" sz="2000" spc="-2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- sequence on which it needs to be applied</a:t>
            </a:r>
            <a:endParaRPr lang="en-GB" sz="2200" spc="-2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A601682-1BF1-48EB-89F2-38D472BC491C}"/>
              </a:ext>
            </a:extLst>
          </p:cNvPr>
          <p:cNvSpPr txBox="1"/>
          <p:nvPr/>
        </p:nvSpPr>
        <p:spPr>
          <a:xfrm>
            <a:off x="358545" y="4059664"/>
            <a:ext cx="8426909" cy="11637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GB" sz="2400" spc="15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</a:t>
            </a:r>
            <a:r>
              <a:rPr lang="en-GB" sz="24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Wingdings" panose="05000000000000000000" pitchFamily="2" charset="2"/>
              </a:rPr>
              <a:t> </a:t>
            </a:r>
            <a:r>
              <a:rPr sz="2400" b="1" spc="1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filter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Similar,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but </a:t>
            </a:r>
            <a:r>
              <a:rPr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only </a:t>
            </a:r>
            <a:r>
              <a:rPr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passes </a:t>
            </a:r>
            <a:r>
              <a:rPr lang="en-GB" spc="-20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through </a:t>
            </a:r>
            <a:r>
              <a:rPr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lang="en-GB" spc="-1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for</a:t>
            </a:r>
            <a:r>
              <a:rPr lang="en-GB" spc="-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4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which </a:t>
            </a:r>
            <a:r>
              <a:rPr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filter  </a:t>
            </a:r>
            <a:r>
              <a:rPr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 </a:t>
            </a:r>
            <a:r>
              <a:rPr spc="-1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evaluates </a:t>
            </a:r>
            <a:r>
              <a:rPr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i="1" spc="-16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True</a:t>
            </a:r>
            <a:endParaRPr lang="en-GB" i="1" spc="-16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641985" marR="5080" indent="-342900"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lang="en-GB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Also takes 2 arguments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83E316F-D904-43BC-9125-3293B4EE7F96}"/>
              </a:ext>
            </a:extLst>
          </p:cNvPr>
          <p:cNvSpPr/>
          <p:nvPr/>
        </p:nvSpPr>
        <p:spPr>
          <a:xfrm>
            <a:off x="539552" y="2816027"/>
            <a:ext cx="4789932" cy="895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BC5BB7C-6870-470A-BDCA-3CF96167D58F}"/>
              </a:ext>
            </a:extLst>
          </p:cNvPr>
          <p:cNvSpPr/>
          <p:nvPr/>
        </p:nvSpPr>
        <p:spPr>
          <a:xfrm>
            <a:off x="3921985" y="4966757"/>
            <a:ext cx="4680520" cy="1209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FDEE6-EC89-41FF-B710-070387C92E8A}"/>
              </a:ext>
            </a:extLst>
          </p:cNvPr>
          <p:cNvSpPr txBox="1"/>
          <p:nvPr/>
        </p:nvSpPr>
        <p:spPr>
          <a:xfrm>
            <a:off x="2723838" y="3705515"/>
            <a:ext cx="6552727" cy="3499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Take each value from </a:t>
            </a:r>
            <a:r>
              <a:rPr lang="en-GB" b="1" i="1" dirty="0">
                <a:solidFill>
                  <a:schemeClr val="accent3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range</a:t>
            </a: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 and apply the function </a:t>
            </a:r>
            <a:r>
              <a:rPr lang="en-GB" b="1" i="1" dirty="0">
                <a:solidFill>
                  <a:srgbClr val="C7114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square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1B57C1-9C3E-4E9C-AB8E-6B2F8887E70F}"/>
              </a:ext>
            </a:extLst>
          </p:cNvPr>
          <p:cNvCxnSpPr>
            <a:cxnSpLocks/>
          </p:cNvCxnSpPr>
          <p:nvPr/>
        </p:nvCxnSpPr>
        <p:spPr>
          <a:xfrm>
            <a:off x="-26638" y="4059664"/>
            <a:ext cx="9197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E293BCF-479E-4449-95D8-6B37AF41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647523"/>
            <a:ext cx="30575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05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584456C-F2FE-4E4D-859B-10ACA1B53C6B}"/>
              </a:ext>
            </a:extLst>
          </p:cNvPr>
          <p:cNvSpPr txBox="1"/>
          <p:nvPr/>
        </p:nvSpPr>
        <p:spPr>
          <a:xfrm>
            <a:off x="395536" y="846875"/>
            <a:ext cx="8539798" cy="22711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spcAft>
                <a:spcPts val="1200"/>
              </a:spcAft>
              <a:tabLst>
                <a:tab pos="354965" algn="l"/>
                <a:tab pos="355600" algn="l"/>
              </a:tabLst>
            </a:pPr>
            <a:r>
              <a:rPr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 </a:t>
            </a:r>
            <a:r>
              <a:rPr sz="2400" b="1" spc="-2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</a:t>
            </a:r>
            <a:r>
              <a:rPr lang="en-GB" sz="2400" b="1" spc="-2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r>
              <a:rPr sz="2400" b="1" spc="-1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0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Arguments</a:t>
            </a:r>
            <a:endParaRPr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</a:t>
            </a:r>
            <a:r>
              <a:rPr sz="2200" spc="-80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args</a:t>
            </a:r>
            <a:r>
              <a:rPr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 </a:t>
            </a:r>
            <a:r>
              <a:rPr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**kwargs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 </a:t>
            </a:r>
            <a:r>
              <a:rPr sz="22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used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pass </a:t>
            </a:r>
            <a:r>
              <a:rPr lang="en-GB" sz="2200" spc="-2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sequences</a:t>
            </a:r>
            <a:r>
              <a:rPr sz="2200" spc="-4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4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lang="en-GB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dictionaries </a:t>
            </a:r>
            <a:r>
              <a:rPr sz="2200" spc="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sz="2200" spc="-229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functions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200" b="1" spc="-8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*args </a:t>
            </a:r>
            <a:r>
              <a:rPr sz="2200" b="1" spc="-15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sz="2200" b="1" spc="-11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accept</a:t>
            </a:r>
            <a:r>
              <a:rPr sz="2200" b="1" spc="-20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b="1" spc="-50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</a:t>
            </a:r>
            <a:r>
              <a:rPr sz="22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900000" lvl="2" indent="-342900">
              <a:lnSpc>
                <a:spcPct val="100000"/>
              </a:lnSpc>
              <a:spcBef>
                <a:spcPts val="1200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e.g.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A089BF1-B001-4E32-8126-D73BAB4DD8F4}"/>
              </a:ext>
            </a:extLst>
          </p:cNvPr>
          <p:cNvSpPr/>
          <p:nvPr/>
        </p:nvSpPr>
        <p:spPr>
          <a:xfrm>
            <a:off x="2051720" y="3296051"/>
            <a:ext cx="2214372" cy="63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92D68-81EF-44BE-9305-FDC92C5B9EA9}"/>
              </a:ext>
            </a:extLst>
          </p:cNvPr>
          <p:cNvSpPr txBox="1"/>
          <p:nvPr/>
        </p:nvSpPr>
        <p:spPr>
          <a:xfrm>
            <a:off x="5076056" y="3278747"/>
            <a:ext cx="3528392" cy="6304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*    for list 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** for dictionary 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42FB3D-0A54-4404-9FBE-80F50361EBCF}"/>
              </a:ext>
            </a:extLst>
          </p:cNvPr>
          <p:cNvSpPr/>
          <p:nvPr/>
        </p:nvSpPr>
        <p:spPr>
          <a:xfrm>
            <a:off x="2555776" y="4104564"/>
            <a:ext cx="50405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DAEB2-BAC9-4A60-9344-35E8560663DC}"/>
              </a:ext>
            </a:extLst>
          </p:cNvPr>
          <p:cNvSpPr txBox="1"/>
          <p:nvPr/>
        </p:nvSpPr>
        <p:spPr>
          <a:xfrm>
            <a:off x="863588" y="4680628"/>
            <a:ext cx="4392488" cy="7200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sz="1900" dirty="0">
                <a:latin typeface="Cambria" panose="02040503050406030204" pitchFamily="18" charset="0"/>
                <a:ea typeface="Cambria" panose="02040503050406030204" pitchFamily="18" charset="0"/>
              </a:rPr>
              <a:t>Here it means you are passing a variable length arguments to the print function</a:t>
            </a:r>
          </a:p>
        </p:txBody>
      </p:sp>
    </p:spTree>
    <p:extLst>
      <p:ext uri="{BB962C8B-B14F-4D97-AF65-F5344CB8AC3E}">
        <p14:creationId xmlns:p14="http://schemas.microsoft.com/office/powerpoint/2010/main" val="203828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43F09B30-D02E-476C-B35D-46635A81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4" y="260648"/>
            <a:ext cx="8219256" cy="56207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Anaconda</a:t>
            </a:r>
            <a:endParaRPr lang="en-GB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783D9-C7F7-4B5D-BB00-021DE01F13BA}"/>
              </a:ext>
            </a:extLst>
          </p:cNvPr>
          <p:cNvSpPr/>
          <p:nvPr/>
        </p:nvSpPr>
        <p:spPr>
          <a:xfrm>
            <a:off x="313184" y="879706"/>
            <a:ext cx="3731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BBA46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 to community: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BAE7D-58FC-452D-BE34-131BFB94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4" y="1376772"/>
            <a:ext cx="813690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01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431540" y="908720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 as Function Arguments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BA1A4-EDE2-4599-8E66-51C96BBC863D}"/>
              </a:ext>
            </a:extLst>
          </p:cNvPr>
          <p:cNvSpPr/>
          <p:nvPr/>
        </p:nvSpPr>
        <p:spPr>
          <a:xfrm>
            <a:off x="827584" y="145638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100000"/>
              </a:lnSpc>
              <a:spcBef>
                <a:spcPts val="5"/>
              </a:spcBef>
              <a:tabLst>
                <a:tab pos="1099185" algn="l"/>
                <a:tab pos="1099820" algn="l"/>
              </a:tabLst>
            </a:pPr>
            <a:r>
              <a:rPr lang="en-US"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would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following </a:t>
            </a:r>
            <a:r>
              <a:rPr lang="en-US" sz="2400" spc="-3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output?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D441E6C-C8E4-4E01-B893-820F036E6D84}"/>
              </a:ext>
            </a:extLst>
          </p:cNvPr>
          <p:cNvSpPr/>
          <p:nvPr/>
        </p:nvSpPr>
        <p:spPr>
          <a:xfrm>
            <a:off x="1187624" y="2132856"/>
            <a:ext cx="6481572" cy="632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9548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431540" y="908720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 as Function Arguments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BA1A4-EDE2-4599-8E66-51C96BBC863D}"/>
              </a:ext>
            </a:extLst>
          </p:cNvPr>
          <p:cNvSpPr/>
          <p:nvPr/>
        </p:nvSpPr>
        <p:spPr>
          <a:xfrm>
            <a:off x="827584" y="145638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100000"/>
              </a:lnSpc>
              <a:spcBef>
                <a:spcPts val="5"/>
              </a:spcBef>
              <a:tabLst>
                <a:tab pos="1099185" algn="l"/>
                <a:tab pos="1099820" algn="l"/>
              </a:tabLst>
            </a:pPr>
            <a:r>
              <a:rPr lang="en-US"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What </a:t>
            </a:r>
            <a:r>
              <a:rPr lang="en-US"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would </a:t>
            </a:r>
            <a:r>
              <a:rPr lang="en-US"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lang="en-US"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following</a:t>
            </a:r>
            <a:r>
              <a:rPr lang="en-US" sz="2400" spc="-3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output?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D441E6C-C8E4-4E01-B893-820F036E6D84}"/>
              </a:ext>
            </a:extLst>
          </p:cNvPr>
          <p:cNvSpPr/>
          <p:nvPr/>
        </p:nvSpPr>
        <p:spPr>
          <a:xfrm>
            <a:off x="1187624" y="2132856"/>
            <a:ext cx="6481572" cy="632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E72B6D6-E800-4ACC-8A51-CB7A5D391EE3}"/>
              </a:ext>
            </a:extLst>
          </p:cNvPr>
          <p:cNvSpPr txBox="1"/>
          <p:nvPr/>
        </p:nvSpPr>
        <p:spPr>
          <a:xfrm>
            <a:off x="1002283" y="3411092"/>
            <a:ext cx="1378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355600" algn="l"/>
              </a:tabLst>
            </a:pPr>
            <a:r>
              <a:rPr sz="2400" b="1" spc="-19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</a:t>
            </a:r>
            <a:r>
              <a:rPr sz="2400" b="1" spc="-17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</a:t>
            </a:r>
            <a:r>
              <a:rPr sz="2400" b="1" spc="-4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</a:t>
            </a:r>
            <a:r>
              <a:rPr sz="2400" b="1" spc="-6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</a:t>
            </a:r>
            <a:r>
              <a:rPr sz="2400" b="1" spc="-3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</a:t>
            </a:r>
            <a:r>
              <a:rPr sz="2400" spc="-2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400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A658A90-6C10-4DEF-8D90-90D47E7C388B}"/>
              </a:ext>
            </a:extLst>
          </p:cNvPr>
          <p:cNvSpPr/>
          <p:nvPr/>
        </p:nvSpPr>
        <p:spPr>
          <a:xfrm>
            <a:off x="2051720" y="3993966"/>
            <a:ext cx="4320480" cy="264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745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08C9D-C8A2-4951-8CAF-90B660DBB95A}"/>
              </a:ext>
            </a:extLst>
          </p:cNvPr>
          <p:cNvSpPr/>
          <p:nvPr/>
        </p:nvSpPr>
        <p:spPr>
          <a:xfrm>
            <a:off x="304742" y="908720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Specialised Iterators</a:t>
            </a:r>
            <a:r>
              <a:rPr lang="en-GB" sz="2400" spc="-6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2400" spc="-160" dirty="0">
                <a:latin typeface="Arial"/>
                <a:cs typeface="Arial"/>
              </a:rPr>
              <a:t> </a:t>
            </a:r>
            <a:r>
              <a:rPr lang="en-GB" sz="2400" b="1" i="1" spc="-15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itertools</a:t>
            </a:r>
            <a:endParaRPr lang="en-GB" sz="24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D6787F2-5523-4241-B0E0-9C864705DB62}"/>
              </a:ext>
            </a:extLst>
          </p:cNvPr>
          <p:cNvSpPr txBox="1"/>
          <p:nvPr/>
        </p:nvSpPr>
        <p:spPr>
          <a:xfrm>
            <a:off x="498558" y="1456383"/>
            <a:ext cx="8279130" cy="2419893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540000" lvl="1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b="1" i="1" spc="-15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itertools</a:t>
            </a:r>
            <a:r>
              <a:rPr sz="2400" i="1" spc="-15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r>
              <a:rPr sz="24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module </a:t>
            </a:r>
            <a:r>
              <a:rPr sz="24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contains </a:t>
            </a:r>
            <a:r>
              <a:rPr sz="24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sz="24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useful</a:t>
            </a:r>
            <a:r>
              <a:rPr sz="2400" spc="-2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 </a:t>
            </a:r>
            <a:r>
              <a:rPr sz="24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official </a:t>
            </a: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docs </a:t>
            </a:r>
            <a:r>
              <a:rPr sz="2400" spc="-1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have </a:t>
            </a:r>
            <a:r>
              <a:rPr sz="2400" spc="-1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4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full </a:t>
            </a:r>
            <a:r>
              <a:rPr sz="24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 </a:t>
            </a:r>
            <a:r>
              <a:rPr sz="24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</a:t>
            </a:r>
            <a:r>
              <a:rPr sz="2400" spc="-3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iterators: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2" indent="-342900">
              <a:lnSpc>
                <a:spcPct val="100000"/>
              </a:lnSpc>
              <a:spcBef>
                <a:spcPts val="509"/>
              </a:spcBef>
              <a:buClr>
                <a:srgbClr val="000000"/>
              </a:buClr>
              <a:buChar char="•"/>
              <a:tabLst>
                <a:tab pos="1498600" algn="l"/>
                <a:tab pos="1499235" algn="l"/>
              </a:tabLst>
            </a:pPr>
            <a:r>
              <a:rPr sz="20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Arial"/>
                <a:hlinkClick r:id="rId3"/>
              </a:rPr>
              <a:t>https://docs.python.org/3.6/library/itertools.html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540000" lvl="1" indent="-342900">
              <a:lnSpc>
                <a:spcPct val="100000"/>
              </a:lnSpc>
              <a:spcBef>
                <a:spcPts val="55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4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Examples: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9000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permutations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260000" lvl="3" indent="-342900">
              <a:lnSpc>
                <a:spcPct val="100000"/>
              </a:lnSpc>
              <a:spcBef>
                <a:spcPts val="439"/>
              </a:spcBef>
              <a:buChar char="•"/>
              <a:tabLst>
                <a:tab pos="1955800" algn="l"/>
                <a:tab pos="1956435" algn="l"/>
              </a:tabLst>
            </a:pP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Iterates </a:t>
            </a:r>
            <a:r>
              <a:rPr sz="18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 </a:t>
            </a:r>
            <a:r>
              <a:rPr sz="18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 </a:t>
            </a:r>
            <a:r>
              <a:rPr sz="18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permutations </a:t>
            </a:r>
            <a:r>
              <a:rPr sz="18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(orders/arrangements)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18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</a:t>
            </a:r>
            <a:r>
              <a:rPr sz="18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18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</a:t>
            </a:r>
            <a:r>
              <a:rPr sz="18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sequence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107D15F-AE32-41AD-900B-E87231C176A4}"/>
              </a:ext>
            </a:extLst>
          </p:cNvPr>
          <p:cNvSpPr/>
          <p:nvPr/>
        </p:nvSpPr>
        <p:spPr>
          <a:xfrm>
            <a:off x="1763688" y="4067996"/>
            <a:ext cx="7010400" cy="17243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313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1DB717A-0FD2-466E-B914-ECF062A0E237}"/>
              </a:ext>
            </a:extLst>
          </p:cNvPr>
          <p:cNvSpPr txBox="1"/>
          <p:nvPr/>
        </p:nvSpPr>
        <p:spPr>
          <a:xfrm>
            <a:off x="693614" y="1211908"/>
            <a:ext cx="7394575" cy="8271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97100" lvl="1">
              <a:lnSpc>
                <a:spcPct val="100000"/>
              </a:lnSpc>
              <a:spcBef>
                <a:spcPts val="580"/>
              </a:spcBef>
              <a:tabLst>
                <a:tab pos="1099185" algn="l"/>
                <a:tab pos="1099820" algn="l"/>
              </a:tabLst>
            </a:pPr>
            <a:r>
              <a:rPr sz="2400" b="1" spc="-85" dirty="0">
                <a:solidFill>
                  <a:srgbClr val="357E29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combinations</a:t>
            </a:r>
            <a:endParaRPr sz="2400" b="1" dirty="0">
              <a:solidFill>
                <a:srgbClr val="357E29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900000" lvl="2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Iterates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 </a:t>
            </a:r>
            <a:r>
              <a:rPr sz="20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 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unique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combinations </a:t>
            </a:r>
            <a:r>
              <a:rPr sz="20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 </a:t>
            </a:r>
            <a:r>
              <a:rPr sz="20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values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</a:t>
            </a:r>
            <a:r>
              <a:rPr sz="2000" spc="-3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0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list: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99E0DF7-1BF1-4276-ACB5-FEFC8ADB8B7F}"/>
              </a:ext>
            </a:extLst>
          </p:cNvPr>
          <p:cNvSpPr txBox="1"/>
          <p:nvPr/>
        </p:nvSpPr>
        <p:spPr>
          <a:xfrm>
            <a:off x="971600" y="3010217"/>
            <a:ext cx="5958840" cy="8375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354965" algn="l"/>
                <a:tab pos="355600" algn="l"/>
              </a:tabLst>
            </a:pPr>
            <a:r>
              <a:rPr sz="2400" b="1" spc="-5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product</a:t>
            </a:r>
            <a:endParaRPr sz="24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754380" lvl="1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754380" algn="l"/>
                <a:tab pos="755015" algn="l"/>
              </a:tabLst>
            </a:pPr>
            <a:r>
              <a:rPr sz="20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Iterates </a:t>
            </a:r>
            <a:r>
              <a:rPr sz="20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over </a:t>
            </a:r>
            <a:r>
              <a:rPr sz="2000" spc="-4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all </a:t>
            </a:r>
            <a:r>
              <a:rPr sz="2000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sets </a:t>
            </a:r>
            <a:r>
              <a:rPr sz="2000" spc="-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2000" spc="-9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pairs </a:t>
            </a:r>
            <a:r>
              <a:rPr sz="2000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between </a:t>
            </a:r>
            <a:r>
              <a:rPr sz="2000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2</a:t>
            </a:r>
            <a:r>
              <a:rPr lang="en-GB" sz="2000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36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000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iterables</a:t>
            </a:r>
            <a:r>
              <a:rPr sz="20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8E40EEE-1E6E-4C3C-8663-846A548D5C11}"/>
              </a:ext>
            </a:extLst>
          </p:cNvPr>
          <p:cNvSpPr txBox="1"/>
          <p:nvPr/>
        </p:nvSpPr>
        <p:spPr>
          <a:xfrm>
            <a:off x="2246042" y="5918205"/>
            <a:ext cx="5970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Today’s </a:t>
            </a:r>
            <a:r>
              <a:rPr sz="18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practical </a:t>
            </a:r>
            <a:r>
              <a:rPr sz="18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will </a:t>
            </a:r>
            <a:r>
              <a:rPr sz="18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give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you </a:t>
            </a:r>
            <a:r>
              <a:rPr sz="18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experience </a:t>
            </a:r>
            <a:r>
              <a:rPr sz="18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of </a:t>
            </a:r>
            <a:r>
              <a:rPr sz="18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these </a:t>
            </a:r>
            <a:r>
              <a:rPr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lang="en-GB" sz="18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2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1800" spc="-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more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F5C35653-EF1C-4B01-B987-1B795097EDB8}"/>
              </a:ext>
            </a:extLst>
          </p:cNvPr>
          <p:cNvSpPr/>
          <p:nvPr/>
        </p:nvSpPr>
        <p:spPr>
          <a:xfrm>
            <a:off x="2246042" y="2126130"/>
            <a:ext cx="3866388" cy="95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9672622-7489-4086-9209-F789A3D6F939}"/>
              </a:ext>
            </a:extLst>
          </p:cNvPr>
          <p:cNvSpPr/>
          <p:nvPr/>
        </p:nvSpPr>
        <p:spPr>
          <a:xfrm>
            <a:off x="1835696" y="3962367"/>
            <a:ext cx="70485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F93E9-9BA4-4AF2-9B24-341D55AB0B6A}"/>
              </a:ext>
            </a:extLst>
          </p:cNvPr>
          <p:cNvSpPr/>
          <p:nvPr/>
        </p:nvSpPr>
        <p:spPr>
          <a:xfrm>
            <a:off x="611560" y="835951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Specialised Iterators</a:t>
            </a:r>
            <a:r>
              <a:rPr lang="en-GB" sz="2400" spc="-6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2400" spc="-160" dirty="0">
                <a:latin typeface="Arial"/>
                <a:cs typeface="Arial"/>
              </a:rPr>
              <a:t> </a:t>
            </a:r>
            <a:r>
              <a:rPr lang="en-GB" sz="2400" b="1" i="1" spc="-15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itertools</a:t>
            </a:r>
            <a:endParaRPr lang="en-GB" sz="24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98056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41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C29131-17DB-4678-86BF-03487912BEC4}"/>
              </a:ext>
            </a:extLst>
          </p:cNvPr>
          <p:cNvSpPr/>
          <p:nvPr/>
        </p:nvSpPr>
        <p:spPr>
          <a:xfrm>
            <a:off x="1043608" y="1419225"/>
            <a:ext cx="7674362" cy="402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66A487-DDFE-4B91-ACDD-6334358239AE}"/>
              </a:ext>
            </a:extLst>
          </p:cNvPr>
          <p:cNvSpPr/>
          <p:nvPr/>
        </p:nvSpPr>
        <p:spPr>
          <a:xfrm>
            <a:off x="611560" y="890141"/>
            <a:ext cx="785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lang="en-GB" sz="2400" b="1" spc="-6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Specialised Iterators</a:t>
            </a:r>
            <a:r>
              <a:rPr lang="en-GB" sz="2400" spc="-60" dirty="0">
                <a:solidFill>
                  <a:srgbClr val="0070C0"/>
                </a:solidFill>
                <a:latin typeface="Arial"/>
                <a:cs typeface="Arial"/>
              </a:rPr>
              <a:t>:</a:t>
            </a:r>
            <a:r>
              <a:rPr lang="en-GB" sz="2400" spc="-160" dirty="0">
                <a:latin typeface="Arial"/>
                <a:cs typeface="Arial"/>
              </a:rPr>
              <a:t> </a:t>
            </a:r>
            <a:r>
              <a:rPr lang="en-GB" sz="2400" b="1" i="1" spc="-15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itertools</a:t>
            </a:r>
            <a:endParaRPr lang="en-GB" sz="2400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4759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768" y="1772816"/>
            <a:ext cx="4680520" cy="1872208"/>
          </a:xfrm>
        </p:spPr>
        <p:txBody>
          <a:bodyPr>
            <a:noAutofit/>
          </a:bodyPr>
          <a:lstStyle/>
          <a:p>
            <a:r>
              <a:rPr lang="en-GB" sz="4000" spc="-28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Errors and Exception</a:t>
            </a:r>
            <a:endParaRPr lang="en-GB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534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7FD2719-1B88-40EF-81C9-F409DBE2582B}"/>
              </a:ext>
            </a:extLst>
          </p:cNvPr>
          <p:cNvSpPr txBox="1"/>
          <p:nvPr/>
        </p:nvSpPr>
        <p:spPr>
          <a:xfrm>
            <a:off x="337470" y="826297"/>
            <a:ext cx="8047355" cy="455894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sz="2400" b="1" spc="-12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Errors </a:t>
            </a:r>
            <a:r>
              <a:rPr sz="24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and</a:t>
            </a:r>
            <a:r>
              <a:rPr sz="2400" b="1" spc="-15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Exceptions</a:t>
            </a:r>
            <a:endParaRPr lang="en-GB" sz="24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C5BAD-E59C-469C-8D9B-82A5AECF1D12}"/>
              </a:ext>
            </a:extLst>
          </p:cNvPr>
          <p:cNvSpPr/>
          <p:nvPr/>
        </p:nvSpPr>
        <p:spPr>
          <a:xfrm>
            <a:off x="337470" y="1484784"/>
            <a:ext cx="853244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54965" algn="l"/>
                <a:tab pos="355600" algn="l"/>
              </a:tabLst>
            </a:pPr>
            <a:r>
              <a:rPr lang="en-US" sz="2400" spc="-1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Common </a:t>
            </a:r>
            <a:r>
              <a:rPr lang="en-US" sz="2400" b="1" spc="-7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errors</a:t>
            </a:r>
            <a:r>
              <a:rPr lang="en-US" sz="2400" spc="-1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4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include: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360000" lvl="2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lang="en-US" sz="22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Syntax Errors </a:t>
            </a:r>
            <a:r>
              <a:rPr lang="en-US"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Where </a:t>
            </a:r>
            <a:r>
              <a:rPr lang="en-US"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is </a:t>
            </a:r>
            <a:r>
              <a:rPr lang="en-US"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 </a:t>
            </a:r>
            <a:r>
              <a:rPr lang="en-US"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valid</a:t>
            </a:r>
            <a:r>
              <a:rPr lang="en-US" sz="2200" spc="-3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lang="en-US" sz="2200" spc="-7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Python code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60000" marR="5080" lvl="2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lang="en-US" sz="22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Runtime </a:t>
            </a:r>
            <a:r>
              <a:rPr lang="en-US" sz="22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Errors </a:t>
            </a:r>
            <a:r>
              <a:rPr lang="en-US"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Where </a:t>
            </a:r>
            <a:r>
              <a:rPr lang="en-US" sz="2200" spc="-7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syntactically </a:t>
            </a:r>
            <a:r>
              <a:rPr lang="en-US" sz="2200" spc="-6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valid </a:t>
            </a:r>
            <a:r>
              <a:rPr lang="en-US" sz="2200" spc="-105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lang="en-US"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fails </a:t>
            </a:r>
            <a:r>
              <a:rPr lang="en-US" sz="22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</a:t>
            </a:r>
            <a:r>
              <a:rPr lang="en-US" sz="2200" spc="-3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execute </a:t>
            </a:r>
          </a:p>
          <a:p>
            <a:pPr marL="17100" marR="5080" lvl="2">
              <a:lnSpc>
                <a:spcPct val="100000"/>
              </a:lnSpc>
              <a:spcBef>
                <a:spcPts val="1200"/>
              </a:spcBef>
              <a:tabLst>
                <a:tab pos="1498600" algn="l"/>
                <a:tab pos="1499235" algn="l"/>
              </a:tabLst>
            </a:pPr>
            <a:r>
              <a:rPr lang="en-US"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                                          </a:t>
            </a:r>
            <a:r>
              <a:rPr lang="en-US" sz="2200" spc="-3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(potentially </a:t>
            </a:r>
            <a:r>
              <a:rPr lang="en-US" sz="2200" spc="-8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due </a:t>
            </a:r>
            <a:r>
              <a:rPr lang="en-US" sz="22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lang="en-US" sz="2200" spc="-9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user  </a:t>
            </a:r>
            <a:r>
              <a:rPr lang="en-US" sz="2200" spc="-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input)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  <a:p>
            <a:pPr marL="360000" lvl="2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498600" algn="l"/>
                <a:tab pos="1499235" algn="l"/>
              </a:tabLst>
            </a:pPr>
            <a:r>
              <a:rPr lang="en-US" sz="2200" b="1" spc="-114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Semantic/</a:t>
            </a:r>
            <a:r>
              <a:rPr lang="en-US" sz="2200" b="1" spc="-135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Logic </a:t>
            </a:r>
            <a:r>
              <a:rPr lang="en-US" sz="22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Errors </a:t>
            </a:r>
            <a:r>
              <a:rPr lang="en-US" sz="2200" spc="-114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– </a:t>
            </a:r>
            <a:r>
              <a:rPr lang="en-US"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Code </a:t>
            </a:r>
            <a:r>
              <a:rPr lang="en-US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executes, </a:t>
            </a:r>
            <a:r>
              <a:rPr lang="en-US"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but </a:t>
            </a:r>
            <a:r>
              <a:rPr lang="en-US" sz="2200" spc="-5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result </a:t>
            </a:r>
            <a:r>
              <a:rPr lang="en-US" sz="2200" spc="-10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is </a:t>
            </a:r>
            <a:r>
              <a:rPr lang="en-US"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not</a:t>
            </a:r>
            <a:r>
              <a:rPr lang="en-US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US" sz="2200" spc="-1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as  </a:t>
            </a:r>
            <a:r>
              <a:rPr lang="en-US" sz="2200" spc="-9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expected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9248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582E0-5BBF-48B9-9A2D-F58731C3EECD}"/>
              </a:ext>
            </a:extLst>
          </p:cNvPr>
          <p:cNvSpPr/>
          <p:nvPr/>
        </p:nvSpPr>
        <p:spPr>
          <a:xfrm>
            <a:off x="395536" y="908720"/>
            <a:ext cx="1944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Syntax Errors 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9E97A-2554-4B5C-B904-CD31B8A4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56383"/>
            <a:ext cx="548640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64BD3-7B4D-4CF1-8BEC-F570929C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" y="3809331"/>
            <a:ext cx="2581275" cy="171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D1CE23-AE3C-4AED-B043-69E347C0C49B}"/>
              </a:ext>
            </a:extLst>
          </p:cNvPr>
          <p:cNvSpPr/>
          <p:nvPr/>
        </p:nvSpPr>
        <p:spPr>
          <a:xfrm>
            <a:off x="1475656" y="516449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Syntax errors occur when the parser detects an incorrect statement</a:t>
            </a:r>
            <a:endParaRPr lang="en-GB" b="1" dirty="0">
              <a:solidFill>
                <a:srgbClr val="451FE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26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AAB6D4-46FE-458B-ABB8-FB3E800DED72}"/>
              </a:ext>
            </a:extLst>
          </p:cNvPr>
          <p:cNvSpPr txBox="1"/>
          <p:nvPr/>
        </p:nvSpPr>
        <p:spPr>
          <a:xfrm>
            <a:off x="539552" y="1457112"/>
            <a:ext cx="7220992" cy="82779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42900" lvl="1" indent="-342900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Char char="•"/>
              <a:tabLst>
                <a:tab pos="1099185" algn="l"/>
                <a:tab pos="1099820" algn="l"/>
              </a:tabLst>
            </a:pPr>
            <a:r>
              <a:rPr sz="22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Can </a:t>
            </a:r>
            <a:r>
              <a:rPr lang="en-GB" sz="22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happen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 </a:t>
            </a:r>
            <a:r>
              <a:rPr sz="2200" spc="-1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many </a:t>
            </a:r>
            <a:r>
              <a:rPr sz="2200" spc="-3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different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ways,</a:t>
            </a:r>
            <a:r>
              <a:rPr sz="22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2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including: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  <a:p>
            <a:pPr marL="17100" lvl="2">
              <a:lnSpc>
                <a:spcPct val="100000"/>
              </a:lnSpc>
              <a:spcBef>
                <a:spcPts val="509"/>
              </a:spcBef>
              <a:tabLst>
                <a:tab pos="1498600" algn="l"/>
                <a:tab pos="1499235" algn="l"/>
              </a:tabLst>
            </a:pPr>
            <a:r>
              <a:rPr lang="en-GB"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Referencing an </a:t>
            </a:r>
            <a:r>
              <a:rPr sz="2200" spc="-6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undefined </a:t>
            </a:r>
            <a:r>
              <a:rPr sz="2200" spc="-70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variable </a:t>
            </a:r>
            <a:r>
              <a:rPr sz="2200" spc="-1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or</a:t>
            </a:r>
            <a:r>
              <a:rPr sz="2200" spc="-21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25" dirty="0">
                <a:solidFill>
                  <a:srgbClr val="451FE7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function</a:t>
            </a:r>
            <a:r>
              <a:rPr sz="2200" spc="-2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951E01-A308-41F5-B5E6-52DBFC3FAA63}"/>
              </a:ext>
            </a:extLst>
          </p:cNvPr>
          <p:cNvSpPr txBox="1"/>
          <p:nvPr/>
        </p:nvSpPr>
        <p:spPr>
          <a:xfrm>
            <a:off x="755576" y="3793581"/>
            <a:ext cx="5472608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0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Attempting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undefined</a:t>
            </a:r>
            <a:r>
              <a:rPr sz="2200" spc="-22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operation: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B93D2BA-A8FE-4A7D-BF64-851539251DD7}"/>
              </a:ext>
            </a:extLst>
          </p:cNvPr>
          <p:cNvSpPr/>
          <p:nvPr/>
        </p:nvSpPr>
        <p:spPr>
          <a:xfrm>
            <a:off x="1115616" y="2420888"/>
            <a:ext cx="5183738" cy="1184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20CCB0-E0EB-4500-8221-AE028CCD73AA}"/>
              </a:ext>
            </a:extLst>
          </p:cNvPr>
          <p:cNvSpPr/>
          <p:nvPr/>
        </p:nvSpPr>
        <p:spPr>
          <a:xfrm>
            <a:off x="1187624" y="4327287"/>
            <a:ext cx="5669280" cy="1287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49040E-B6DD-4156-9190-726907C661D3}"/>
              </a:ext>
            </a:extLst>
          </p:cNvPr>
          <p:cNvSpPr/>
          <p:nvPr/>
        </p:nvSpPr>
        <p:spPr>
          <a:xfrm>
            <a:off x="307268" y="909716"/>
            <a:ext cx="2220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Runtime </a:t>
            </a:r>
            <a:r>
              <a:rPr lang="en-US"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Errors </a:t>
            </a:r>
            <a:endParaRPr lang="en-GB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05D4A6-17EF-4CC4-BCA5-B5C2AAB120FB}"/>
              </a:ext>
            </a:extLst>
          </p:cNvPr>
          <p:cNvSpPr/>
          <p:nvPr/>
        </p:nvSpPr>
        <p:spPr>
          <a:xfrm>
            <a:off x="1979712" y="5282052"/>
            <a:ext cx="3960440" cy="4241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240A2-0F14-4F02-9354-60340CE88510}"/>
              </a:ext>
            </a:extLst>
          </p:cNvPr>
          <p:cNvSpPr txBox="1"/>
          <p:nvPr/>
        </p:nvSpPr>
        <p:spPr>
          <a:xfrm>
            <a:off x="1953804" y="5920479"/>
            <a:ext cx="4392488" cy="5677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GB" dirty="0">
                <a:solidFill>
                  <a:srgbClr val="451FE7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rgbClr val="451FE7"/>
                </a:solidFill>
              </a:rPr>
              <a:t>int and str can not be added </a:t>
            </a:r>
          </a:p>
        </p:txBody>
      </p:sp>
    </p:spTree>
    <p:extLst>
      <p:ext uri="{BB962C8B-B14F-4D97-AF65-F5344CB8AC3E}">
        <p14:creationId xmlns:p14="http://schemas.microsoft.com/office/powerpoint/2010/main" val="2349780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AE5E7-6BF5-42A0-8449-8D2C46FD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8219256" cy="562074"/>
          </a:xfrm>
        </p:spPr>
        <p:txBody>
          <a:bodyPr/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Python Fundamentals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E6A1776-3D7E-4AF1-8C21-67F4D8E97B6E}"/>
              </a:ext>
            </a:extLst>
          </p:cNvPr>
          <p:cNvSpPr txBox="1"/>
          <p:nvPr/>
        </p:nvSpPr>
        <p:spPr>
          <a:xfrm>
            <a:off x="574325" y="1334142"/>
            <a:ext cx="7573645" cy="42832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0000" lvl="1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1498600" algn="l"/>
                <a:tab pos="1499235" algn="l"/>
              </a:tabLst>
            </a:pP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Attempting </a:t>
            </a:r>
            <a:r>
              <a:rPr sz="2200" spc="1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to </a:t>
            </a:r>
            <a:r>
              <a:rPr sz="2200" spc="-6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compute </a:t>
            </a:r>
            <a:r>
              <a:rPr sz="2200" spc="-15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 </a:t>
            </a:r>
            <a:r>
              <a:rPr sz="2200" spc="-6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mathematically </a:t>
            </a:r>
            <a:r>
              <a:rPr sz="2200" spc="-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ill-defined</a:t>
            </a:r>
            <a:r>
              <a:rPr sz="2200" spc="-2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4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result: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8E15EBA-FE66-40F5-B09B-263DA2E33E6C}"/>
              </a:ext>
            </a:extLst>
          </p:cNvPr>
          <p:cNvSpPr txBox="1"/>
          <p:nvPr/>
        </p:nvSpPr>
        <p:spPr>
          <a:xfrm>
            <a:off x="597890" y="3545673"/>
            <a:ext cx="50542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GB" sz="22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Access</a:t>
            </a:r>
            <a:r>
              <a:rPr sz="2200" spc="-85" dirty="0" err="1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ing</a:t>
            </a:r>
            <a:r>
              <a:rPr sz="2200" spc="-8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200" spc="-11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an </a:t>
            </a:r>
            <a:r>
              <a:rPr sz="2200" spc="-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out of </a:t>
            </a:r>
            <a:r>
              <a:rPr sz="2200" spc="-1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range</a:t>
            </a:r>
            <a:r>
              <a:rPr sz="22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GB" sz="2200" spc="-405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  </a:t>
            </a:r>
            <a:r>
              <a:rPr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index:</a:t>
            </a:r>
            <a:r>
              <a:rPr lang="en-GB" sz="2200" spc="-7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endParaRPr sz="2200" dirty="0"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396CE70-B0BB-464A-AACF-80539FAB419B}"/>
              </a:ext>
            </a:extLst>
          </p:cNvPr>
          <p:cNvSpPr/>
          <p:nvPr/>
        </p:nvSpPr>
        <p:spPr>
          <a:xfrm>
            <a:off x="755576" y="1795807"/>
            <a:ext cx="7020304" cy="1599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AD6DAC-7A0B-4EE9-9C74-EE4B04FB6906}"/>
              </a:ext>
            </a:extLst>
          </p:cNvPr>
          <p:cNvSpPr/>
          <p:nvPr/>
        </p:nvSpPr>
        <p:spPr>
          <a:xfrm>
            <a:off x="1943767" y="4077688"/>
            <a:ext cx="6204203" cy="2208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1C57D9-5D59-4DC0-91E4-4F945D1CDE3B}"/>
              </a:ext>
            </a:extLst>
          </p:cNvPr>
          <p:cNvSpPr/>
          <p:nvPr/>
        </p:nvSpPr>
        <p:spPr>
          <a:xfrm>
            <a:off x="354131" y="872477"/>
            <a:ext cx="22208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1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Runtime </a:t>
            </a:r>
            <a:r>
              <a:rPr lang="en-US" sz="2400" b="1" spc="-13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Errors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8018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9082</TotalTime>
  <Words>7869</Words>
  <Application>Microsoft Macintosh PowerPoint</Application>
  <PresentationFormat>On-screen Show (4:3)</PresentationFormat>
  <Paragraphs>1306</Paragraphs>
  <Slides>155</Slides>
  <Notes>74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8" baseType="lpstr">
      <vt:lpstr>Arial</vt:lpstr>
      <vt:lpstr>Calibri</vt:lpstr>
      <vt:lpstr>Cambria</vt:lpstr>
      <vt:lpstr>Consolas</vt:lpstr>
      <vt:lpstr>Courier New</vt:lpstr>
      <vt:lpstr>Lucida Grande</vt:lpstr>
      <vt:lpstr>Segoe UI</vt:lpstr>
      <vt:lpstr>Times New Roman</vt:lpstr>
      <vt:lpstr>Trebuchet MS</vt:lpstr>
      <vt:lpstr>Verdana</vt:lpstr>
      <vt:lpstr>Wingdings</vt:lpstr>
      <vt:lpstr>Office Theme</vt:lpstr>
      <vt:lpstr>Bitmap Image</vt:lpstr>
      <vt:lpstr>Introduction to Python</vt:lpstr>
      <vt:lpstr>Python programming (Part 1)</vt:lpstr>
      <vt:lpstr>Python</vt:lpstr>
      <vt:lpstr>Learning Python-Free Learning Resource</vt:lpstr>
      <vt:lpstr>Installing Python</vt:lpstr>
      <vt:lpstr>Anaconda</vt:lpstr>
      <vt:lpstr>Anaconda</vt:lpstr>
      <vt:lpstr>Anaconda</vt:lpstr>
      <vt:lpstr>Anaconda</vt:lpstr>
      <vt:lpstr>Jupyter Notebook</vt:lpstr>
      <vt:lpstr>Jupyter Notebook</vt:lpstr>
      <vt:lpstr>Spyder</vt:lpstr>
      <vt:lpstr>Jupyter QtConsole</vt:lpstr>
      <vt:lpstr>Working with Jupyter Notebook </vt:lpstr>
      <vt:lpstr>PowerPoint Presentation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PowerPoint Presentation</vt:lpstr>
      <vt:lpstr>Getting Help from Documentation</vt:lpstr>
      <vt:lpstr>Getting Help from Documentation</vt:lpstr>
      <vt:lpstr>Python Fundamentals</vt:lpstr>
      <vt:lpstr>Python Fundamentals</vt:lpstr>
      <vt:lpstr>Python Fundamentals</vt:lpstr>
      <vt:lpstr>Block Nesting</vt:lpstr>
      <vt:lpstr>Quick Recap</vt:lpstr>
      <vt:lpstr>Quick Recap</vt:lpstr>
      <vt:lpstr>Quick Recap</vt:lpstr>
      <vt:lpstr>Quick Recap</vt:lpstr>
      <vt:lpstr>Quick Recap</vt:lpstr>
      <vt:lpstr>Python programming (Part 2)</vt:lpstr>
      <vt:lpstr>Functions</vt:lpstr>
      <vt:lpstr>Python Fundamentals</vt:lpstr>
      <vt:lpstr>Python Fundamentals</vt:lpstr>
      <vt:lpstr>Keyword vs Non-keyword</vt:lpstr>
      <vt:lpstr>Keyword vs Non-keyword</vt:lpstr>
      <vt:lpstr>Python Fundamentals</vt:lpstr>
      <vt:lpstr>Python Fundamentals</vt:lpstr>
      <vt:lpstr>Note: Indentation Error </vt:lpstr>
      <vt:lpstr>Correct format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Iterators</vt:lpstr>
      <vt:lpstr>Python Fundamentals</vt:lpstr>
      <vt:lpstr>Python Fundamentals</vt:lpstr>
      <vt:lpstr>Note on range ( ) function</vt:lpstr>
      <vt:lpstr>PowerPoint Presentation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Errors and Exception</vt:lpstr>
      <vt:lpstr>Python Fundamentals</vt:lpstr>
      <vt:lpstr>Python Fundamentals</vt:lpstr>
      <vt:lpstr>Python Fundamentals</vt:lpstr>
      <vt:lpstr>Python Fundamentals</vt:lpstr>
      <vt:lpstr>Python Fundamentals</vt:lpstr>
      <vt:lpstr>List Comprehensions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Fundamentals</vt:lpstr>
      <vt:lpstr>Python programming (Part 3)</vt:lpstr>
      <vt:lpstr>Data Wrangling</vt:lpstr>
      <vt:lpstr>Dirty Data Sample</vt:lpstr>
      <vt:lpstr>What is  a “good” data format?</vt:lpstr>
      <vt:lpstr>Data Formats</vt:lpstr>
      <vt:lpstr>Data Formats</vt:lpstr>
      <vt:lpstr>Data Formats</vt:lpstr>
      <vt:lpstr>Data Formats</vt:lpstr>
      <vt:lpstr>Data Formats</vt:lpstr>
      <vt:lpstr>Data Formats</vt:lpstr>
      <vt:lpstr>Data Formats</vt:lpstr>
      <vt:lpstr>Data Formats</vt:lpstr>
      <vt:lpstr>Data Formats</vt:lpstr>
      <vt:lpstr>Data Formats</vt:lpstr>
      <vt:lpstr>PowerPoint Presentation</vt:lpstr>
      <vt:lpstr>Reading Files in Python</vt:lpstr>
      <vt:lpstr>Files in Python</vt:lpstr>
      <vt:lpstr>Files in Python</vt:lpstr>
      <vt:lpstr>Read Text File in Python</vt:lpstr>
      <vt:lpstr>Read Text File in Python</vt:lpstr>
      <vt:lpstr>Reading Files in Python</vt:lpstr>
      <vt:lpstr>Read Text File Line by Line</vt:lpstr>
      <vt:lpstr>Reading Files in Python</vt:lpstr>
      <vt:lpstr>Reading Files in Python</vt:lpstr>
      <vt:lpstr>Reading Files in Python</vt:lpstr>
      <vt:lpstr>Python Modules</vt:lpstr>
      <vt:lpstr>Python Modules</vt:lpstr>
      <vt:lpstr>Python Modules</vt:lpstr>
      <vt:lpstr>Reading CSV Files in Python</vt:lpstr>
      <vt:lpstr>Reading CSV Files in Python</vt:lpstr>
      <vt:lpstr>Reading CSV Files in Python</vt:lpstr>
      <vt:lpstr>Reading CSV Files in Python</vt:lpstr>
      <vt:lpstr>Reading CSV Files in Python</vt:lpstr>
      <vt:lpstr>Reading CSV Files in Python</vt:lpstr>
      <vt:lpstr>Reading CSV Files in Python</vt:lpstr>
      <vt:lpstr>Reading CSV Files in Python</vt:lpstr>
      <vt:lpstr>PowerPoint Presentation</vt:lpstr>
      <vt:lpstr>Writing to Plain Text Files in Python</vt:lpstr>
      <vt:lpstr>Writing to Plain Text Files in Python</vt:lpstr>
      <vt:lpstr>Writing to Plain Text Files in Python</vt:lpstr>
      <vt:lpstr>Writing to CSV Files in Python</vt:lpstr>
      <vt:lpstr>Writing to CSV Files in Python</vt:lpstr>
      <vt:lpstr>We hope this set of notes will cover some of the fundamental aspects of Python programming and give you a good headstart going into the Autumn School!   The lab session on Day 1 will cover further relevant applications and examples  There are also many other resources online that you can explore on your own, e.g. https://www.datacamp.com/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COM738 - Data Science Foundations</dc:title>
  <dc:creator>Chaurasia, Priyanka</dc:creator>
  <cp:lastModifiedBy>Wong-Lin, Kongfatt</cp:lastModifiedBy>
  <cp:revision>348</cp:revision>
  <dcterms:created xsi:type="dcterms:W3CDTF">2018-08-22T19:33:44Z</dcterms:created>
  <dcterms:modified xsi:type="dcterms:W3CDTF">2021-10-03T11:58:42Z</dcterms:modified>
</cp:coreProperties>
</file>